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5"/>
  </p:notesMasterIdLst>
  <p:sldIdLst>
    <p:sldId id="261" r:id="rId5"/>
    <p:sldId id="331" r:id="rId6"/>
    <p:sldId id="263" r:id="rId7"/>
    <p:sldId id="305" r:id="rId8"/>
    <p:sldId id="326" r:id="rId9"/>
    <p:sldId id="330" r:id="rId10"/>
    <p:sldId id="265" r:id="rId11"/>
    <p:sldId id="328" r:id="rId12"/>
    <p:sldId id="267" r:id="rId13"/>
    <p:sldId id="268" r:id="rId14"/>
    <p:sldId id="278" r:id="rId15"/>
    <p:sldId id="279" r:id="rId16"/>
    <p:sldId id="332" r:id="rId17"/>
    <p:sldId id="269" r:id="rId18"/>
    <p:sldId id="333" r:id="rId19"/>
    <p:sldId id="334" r:id="rId20"/>
    <p:sldId id="297" r:id="rId21"/>
    <p:sldId id="298" r:id="rId22"/>
    <p:sldId id="285" r:id="rId23"/>
    <p:sldId id="303" r:id="rId24"/>
    <p:sldId id="323" r:id="rId25"/>
    <p:sldId id="294" r:id="rId26"/>
    <p:sldId id="365" r:id="rId27"/>
    <p:sldId id="356" r:id="rId28"/>
    <p:sldId id="280" r:id="rId29"/>
    <p:sldId id="357" r:id="rId30"/>
    <p:sldId id="300" r:id="rId31"/>
    <p:sldId id="301" r:id="rId32"/>
    <p:sldId id="358" r:id="rId33"/>
    <p:sldId id="360" r:id="rId34"/>
    <p:sldId id="359" r:id="rId35"/>
    <p:sldId id="284" r:id="rId36"/>
    <p:sldId id="366" r:id="rId37"/>
    <p:sldId id="275" r:id="rId38"/>
    <p:sldId id="362" r:id="rId39"/>
    <p:sldId id="363" r:id="rId40"/>
    <p:sldId id="286" r:id="rId41"/>
    <p:sldId id="288" r:id="rId42"/>
    <p:sldId id="287" r:id="rId43"/>
    <p:sldId id="36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B3B1"/>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2" autoAdjust="0"/>
    <p:restoredTop sz="85757" autoAdjust="0"/>
  </p:normalViewPr>
  <p:slideViewPr>
    <p:cSldViewPr snapToGrid="0">
      <p:cViewPr varScale="1">
        <p:scale>
          <a:sx n="77" d="100"/>
          <a:sy n="77" d="100"/>
        </p:scale>
        <p:origin x="6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rainstormproductions.edu.au/student-cyber-safety-guide-for-school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brainstormproductions.edu.au/student-cyber-safety-guide-for-school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vtfMzmkYp9E&amp;t=169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esafety.gov.au/key-topics/cyberbullying"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reate.kahoot.it/share/duplicate-of-online-safety/9e905853-eb3c-42f7-869d-ee369869f789"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Resources required – post it notes.</a:t>
            </a:r>
          </a:p>
          <a:p>
            <a:endParaRPr lang="en-AU" dirty="0"/>
          </a:p>
          <a:p>
            <a:r>
              <a:rPr lang="en-AU" dirty="0"/>
              <a:t>Teacher choice as to whether students need to write their name on the sticky note. </a:t>
            </a:r>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2264213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Watch the video and answer the questions on the following slides. </a:t>
            </a:r>
          </a:p>
          <a:p>
            <a:endParaRPr lang="en-AU" dirty="0"/>
          </a:p>
          <a:p>
            <a:r>
              <a:rPr lang="en-AU" dirty="0"/>
              <a:t>https://www.youtube.com/watch?v=r3twJMzKWR8</a:t>
            </a:r>
          </a:p>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14</a:t>
            </a:fld>
            <a:endParaRPr lang="en-US" dirty="0"/>
          </a:p>
        </p:txBody>
      </p:sp>
    </p:spTree>
    <p:extLst>
      <p:ext uri="{BB962C8B-B14F-4D97-AF65-F5344CB8AC3E}">
        <p14:creationId xmlns:p14="http://schemas.microsoft.com/office/powerpoint/2010/main" val="1363221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SPIT FIRE = Quickly yell out the answers to the question. </a:t>
            </a:r>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dirty="0"/>
          </a:p>
        </p:txBody>
      </p:sp>
    </p:spTree>
    <p:extLst>
      <p:ext uri="{BB962C8B-B14F-4D97-AF65-F5344CB8AC3E}">
        <p14:creationId xmlns:p14="http://schemas.microsoft.com/office/powerpoint/2010/main" val="2622096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Worksheet instructions:</a:t>
            </a:r>
          </a:p>
          <a:p>
            <a:r>
              <a:rPr lang="en-AU" dirty="0"/>
              <a:t>- first discuss examples of the types of people in each type of relationship. </a:t>
            </a:r>
          </a:p>
          <a:p>
            <a:r>
              <a:rPr lang="en-AU" dirty="0"/>
              <a:t>(example on next slide)</a:t>
            </a:r>
          </a:p>
          <a:p>
            <a:pPr marL="171450" indent="-171450">
              <a:buFontTx/>
              <a:buChar char="-"/>
            </a:pPr>
            <a:r>
              <a:rPr lang="en-AU" dirty="0"/>
              <a:t>For each type of relationship, students write down examples of the sort of information they would share with each relationship and through each avenue. </a:t>
            </a:r>
          </a:p>
          <a:p>
            <a:pPr marL="171450" indent="-171450">
              <a:buFontTx/>
              <a:buChar char="-"/>
            </a:pPr>
            <a:r>
              <a:rPr lang="en-AU" dirty="0"/>
              <a:t>E.g., face to face with family they may share more private, intimate details of their life but online with a casual friend they may not share so much. </a:t>
            </a:r>
          </a:p>
        </p:txBody>
      </p:sp>
      <p:sp>
        <p:nvSpPr>
          <p:cNvPr id="4" name="Slide Number Placeholder 3"/>
          <p:cNvSpPr>
            <a:spLocks noGrp="1"/>
          </p:cNvSpPr>
          <p:nvPr>
            <p:ph type="sldNum" sz="quarter" idx="5"/>
          </p:nvPr>
        </p:nvSpPr>
        <p:spPr/>
        <p:txBody>
          <a:bodyPr/>
          <a:lstStyle/>
          <a:p>
            <a:fld id="{C275CD8D-B1D9-4658-A4F0-38CA8D83ED5D}" type="slidenum">
              <a:rPr lang="en-US" smtClean="0"/>
              <a:t>16</a:t>
            </a:fld>
            <a:endParaRPr lang="en-US" dirty="0"/>
          </a:p>
        </p:txBody>
      </p:sp>
    </p:spTree>
    <p:extLst>
      <p:ext uri="{BB962C8B-B14F-4D97-AF65-F5344CB8AC3E}">
        <p14:creationId xmlns:p14="http://schemas.microsoft.com/office/powerpoint/2010/main" val="2411255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Answers on next slide.</a:t>
            </a:r>
          </a:p>
        </p:txBody>
      </p:sp>
      <p:sp>
        <p:nvSpPr>
          <p:cNvPr id="4" name="Slide Number Placeholder 3"/>
          <p:cNvSpPr>
            <a:spLocks noGrp="1"/>
          </p:cNvSpPr>
          <p:nvPr>
            <p:ph type="sldNum" sz="quarter" idx="5"/>
          </p:nvPr>
        </p:nvSpPr>
        <p:spPr/>
        <p:txBody>
          <a:bodyPr/>
          <a:lstStyle/>
          <a:p>
            <a:fld id="{C275CD8D-B1D9-4658-A4F0-38CA8D83ED5D}" type="slidenum">
              <a:rPr lang="en-US" smtClean="0"/>
              <a:t>17</a:t>
            </a:fld>
            <a:endParaRPr lang="en-US" dirty="0"/>
          </a:p>
        </p:txBody>
      </p:sp>
    </p:spTree>
    <p:extLst>
      <p:ext uri="{BB962C8B-B14F-4D97-AF65-F5344CB8AC3E}">
        <p14:creationId xmlns:p14="http://schemas.microsoft.com/office/powerpoint/2010/main" val="3342675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p:txBody>
      </p:sp>
      <p:sp>
        <p:nvSpPr>
          <p:cNvPr id="4" name="Slide Number Placeholder 3"/>
          <p:cNvSpPr>
            <a:spLocks noGrp="1"/>
          </p:cNvSpPr>
          <p:nvPr>
            <p:ph type="sldNum" sz="quarter" idx="5"/>
          </p:nvPr>
        </p:nvSpPr>
        <p:spPr/>
        <p:txBody>
          <a:bodyPr/>
          <a:lstStyle/>
          <a:p>
            <a:fld id="{C275CD8D-B1D9-4658-A4F0-38CA8D83ED5D}" type="slidenum">
              <a:rPr lang="en-US" smtClean="0"/>
              <a:t>18</a:t>
            </a:fld>
            <a:endParaRPr lang="en-US" dirty="0"/>
          </a:p>
        </p:txBody>
      </p:sp>
    </p:spTree>
    <p:extLst>
      <p:ext uri="{BB962C8B-B14F-4D97-AF65-F5344CB8AC3E}">
        <p14:creationId xmlns:p14="http://schemas.microsoft.com/office/powerpoint/2010/main" val="3456285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Optional activity – good for a relief lesson if needed, accompanied by other activities from this P.P. </a:t>
            </a:r>
          </a:p>
          <a:p>
            <a:endParaRPr lang="en-AU" b="1" dirty="0"/>
          </a:p>
          <a:p>
            <a:r>
              <a:rPr lang="en-AU" b="0" dirty="0"/>
              <a:t>Pause the video when each question is discussed to give students the opportunity to write their answers down.</a:t>
            </a:r>
          </a:p>
          <a:p>
            <a:r>
              <a:rPr lang="en-AU" dirty="0"/>
              <a:t>21:05 minutes</a:t>
            </a:r>
          </a:p>
          <a:p>
            <a:r>
              <a:rPr lang="en-AU" dirty="0"/>
              <a:t>https://www.youtube.com/watch?v=WXG5gv1ukWI&amp;t=2s</a:t>
            </a:r>
          </a:p>
          <a:p>
            <a:endParaRPr lang="en-AU" dirty="0"/>
          </a:p>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19</a:t>
            </a:fld>
            <a:endParaRPr lang="en-US" dirty="0"/>
          </a:p>
        </p:txBody>
      </p:sp>
    </p:spTree>
    <p:extLst>
      <p:ext uri="{BB962C8B-B14F-4D97-AF65-F5344CB8AC3E}">
        <p14:creationId xmlns:p14="http://schemas.microsoft.com/office/powerpoint/2010/main" val="1767665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Optional activity</a:t>
            </a:r>
          </a:p>
          <a:p>
            <a:r>
              <a:rPr lang="en-AU" dirty="0"/>
              <a:t>21:05 minutes</a:t>
            </a:r>
          </a:p>
          <a:p>
            <a:r>
              <a:rPr lang="en-AU" dirty="0"/>
              <a:t>https://www.youtube.com/watch?v=WXG5gv1ukWI&amp;t=2s</a:t>
            </a:r>
          </a:p>
        </p:txBody>
      </p:sp>
      <p:sp>
        <p:nvSpPr>
          <p:cNvPr id="4" name="Slide Number Placeholder 3"/>
          <p:cNvSpPr>
            <a:spLocks noGrp="1"/>
          </p:cNvSpPr>
          <p:nvPr>
            <p:ph type="sldNum" sz="quarter" idx="5"/>
          </p:nvPr>
        </p:nvSpPr>
        <p:spPr/>
        <p:txBody>
          <a:bodyPr/>
          <a:lstStyle/>
          <a:p>
            <a:fld id="{C275CD8D-B1D9-4658-A4F0-38CA8D83ED5D}" type="slidenum">
              <a:rPr lang="en-US" smtClean="0"/>
              <a:t>20</a:t>
            </a:fld>
            <a:endParaRPr lang="en-US" dirty="0"/>
          </a:p>
        </p:txBody>
      </p:sp>
    </p:spTree>
    <p:extLst>
      <p:ext uri="{BB962C8B-B14F-4D97-AF65-F5344CB8AC3E}">
        <p14:creationId xmlns:p14="http://schemas.microsoft.com/office/powerpoint/2010/main" val="3719791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24</a:t>
            </a:fld>
            <a:endParaRPr lang="en-AU"/>
          </a:p>
        </p:txBody>
      </p:sp>
    </p:spTree>
    <p:extLst>
      <p:ext uri="{BB962C8B-B14F-4D97-AF65-F5344CB8AC3E}">
        <p14:creationId xmlns:p14="http://schemas.microsoft.com/office/powerpoint/2010/main" val="4157164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 statistics on slide. </a:t>
            </a:r>
          </a:p>
        </p:txBody>
      </p:sp>
      <p:sp>
        <p:nvSpPr>
          <p:cNvPr id="4" name="Slide Number Placeholder 3"/>
          <p:cNvSpPr>
            <a:spLocks noGrp="1"/>
          </p:cNvSpPr>
          <p:nvPr>
            <p:ph type="sldNum" sz="quarter" idx="5"/>
          </p:nvPr>
        </p:nvSpPr>
        <p:spPr/>
        <p:txBody>
          <a:bodyPr/>
          <a:lstStyle/>
          <a:p>
            <a:fld id="{C275CD8D-B1D9-4658-A4F0-38CA8D83ED5D}" type="slidenum">
              <a:rPr lang="en-US" smtClean="0"/>
              <a:t>25</a:t>
            </a:fld>
            <a:endParaRPr lang="en-US" dirty="0"/>
          </a:p>
        </p:txBody>
      </p:sp>
    </p:spTree>
    <p:extLst>
      <p:ext uri="{BB962C8B-B14F-4D97-AF65-F5344CB8AC3E}">
        <p14:creationId xmlns:p14="http://schemas.microsoft.com/office/powerpoint/2010/main" val="3001488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sticky note or scrap paper. Students could also write their list in their books. </a:t>
            </a:r>
          </a:p>
        </p:txBody>
      </p:sp>
      <p:sp>
        <p:nvSpPr>
          <p:cNvPr id="4" name="Slide Number Placeholder 3"/>
          <p:cNvSpPr>
            <a:spLocks noGrp="1"/>
          </p:cNvSpPr>
          <p:nvPr>
            <p:ph type="sldNum" sz="quarter" idx="5"/>
          </p:nvPr>
        </p:nvSpPr>
        <p:spPr/>
        <p:txBody>
          <a:bodyPr/>
          <a:lstStyle/>
          <a:p>
            <a:fld id="{C275CD8D-B1D9-4658-A4F0-38CA8D83ED5D}" type="slidenum">
              <a:rPr lang="en-US" smtClean="0"/>
              <a:t>26</a:t>
            </a:fld>
            <a:endParaRPr lang="en-US" dirty="0"/>
          </a:p>
        </p:txBody>
      </p:sp>
    </p:spTree>
    <p:extLst>
      <p:ext uri="{BB962C8B-B14F-4D97-AF65-F5344CB8AC3E}">
        <p14:creationId xmlns:p14="http://schemas.microsoft.com/office/powerpoint/2010/main" val="1741255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Cyber safety definition:</a:t>
            </a:r>
          </a:p>
          <a:p>
            <a:r>
              <a:rPr lang="en-AU" dirty="0">
                <a:hlinkClick r:id="rId3"/>
              </a:rPr>
              <a:t>Cyber Safety Guide for Schools (brainstormproductions.edu.au)</a:t>
            </a:r>
            <a:endParaRPr lang="en-US" dirty="0"/>
          </a:p>
        </p:txBody>
      </p:sp>
      <p:sp>
        <p:nvSpPr>
          <p:cNvPr id="4" name="Slide Number Placeholder 3"/>
          <p:cNvSpPr>
            <a:spLocks noGrp="1"/>
          </p:cNvSpPr>
          <p:nvPr>
            <p:ph type="sldNum" sz="quarter" idx="5"/>
          </p:nvPr>
        </p:nvSpPr>
        <p:spPr/>
        <p:txBody>
          <a:bodyPr/>
          <a:lstStyle/>
          <a:p>
            <a:fld id="{32C573D7-E80C-4709-9B31-9CF3A42190EB}" type="slidenum">
              <a:rPr lang="en-AU" smtClean="0"/>
              <a:t>5</a:t>
            </a:fld>
            <a:endParaRPr lang="en-AU"/>
          </a:p>
        </p:txBody>
      </p:sp>
    </p:spTree>
    <p:extLst>
      <p:ext uri="{BB962C8B-B14F-4D97-AF65-F5344CB8AC3E}">
        <p14:creationId xmlns:p14="http://schemas.microsoft.com/office/powerpoint/2010/main" val="2818331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Cyber safety definition:</a:t>
            </a:r>
          </a:p>
          <a:p>
            <a:r>
              <a:rPr lang="en-AU" dirty="0">
                <a:hlinkClick r:id="rId3"/>
              </a:rPr>
              <a:t>Cyber Safety Guide for Schools (brainstormproductions.edu.au)</a:t>
            </a:r>
            <a:endParaRPr lang="en-US" dirty="0"/>
          </a:p>
        </p:txBody>
      </p:sp>
      <p:sp>
        <p:nvSpPr>
          <p:cNvPr id="4" name="Slide Number Placeholder 3"/>
          <p:cNvSpPr>
            <a:spLocks noGrp="1"/>
          </p:cNvSpPr>
          <p:nvPr>
            <p:ph type="sldNum" sz="quarter" idx="5"/>
          </p:nvPr>
        </p:nvSpPr>
        <p:spPr/>
        <p:txBody>
          <a:bodyPr/>
          <a:lstStyle/>
          <a:p>
            <a:fld id="{32C573D7-E80C-4709-9B31-9CF3A42190EB}" type="slidenum">
              <a:rPr lang="en-AU" smtClean="0"/>
              <a:t>29</a:t>
            </a:fld>
            <a:endParaRPr lang="en-AU"/>
          </a:p>
        </p:txBody>
      </p:sp>
    </p:spTree>
    <p:extLst>
      <p:ext uri="{BB962C8B-B14F-4D97-AF65-F5344CB8AC3E}">
        <p14:creationId xmlns:p14="http://schemas.microsoft.com/office/powerpoint/2010/main" val="775001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u="none" dirty="0">
                <a:hlinkClick r:id="rId3"/>
              </a:rPr>
              <a:t>OPTIONAL ACTIVITY</a:t>
            </a:r>
          </a:p>
          <a:p>
            <a:endParaRPr lang="en-AU" dirty="0">
              <a:hlinkClick r:id="rId3"/>
            </a:endParaRPr>
          </a:p>
          <a:p>
            <a:r>
              <a:rPr lang="en-AU" dirty="0">
                <a:hlinkClick r:id="rId3"/>
              </a:rPr>
              <a:t>Is it Cyberbullying? – YouTube</a:t>
            </a:r>
            <a:endParaRPr lang="en-AU" dirty="0"/>
          </a:p>
          <a:p>
            <a:r>
              <a:rPr lang="en-AU" dirty="0"/>
              <a:t>https://</a:t>
            </a:r>
            <a:r>
              <a:rPr lang="en-AU" dirty="0" err="1"/>
              <a:t>www.youtube.com</a:t>
            </a:r>
            <a:r>
              <a:rPr lang="en-AU" dirty="0"/>
              <a:t>/</a:t>
            </a:r>
            <a:r>
              <a:rPr lang="en-AU" dirty="0" err="1"/>
              <a:t>watch?v</a:t>
            </a:r>
            <a:r>
              <a:rPr lang="en-AU" dirty="0"/>
              <a:t>=vtfMzmkYp9E&amp;t=169s</a:t>
            </a:r>
          </a:p>
          <a:p>
            <a:endParaRPr lang="en-AU" dirty="0"/>
          </a:p>
          <a:p>
            <a:r>
              <a:rPr lang="en-AU" dirty="0">
                <a:hlinkClick r:id="rId4"/>
              </a:rPr>
              <a:t>Cyberbullying | </a:t>
            </a:r>
            <a:r>
              <a:rPr lang="en-AU" dirty="0" err="1">
                <a:hlinkClick r:id="rId4"/>
              </a:rPr>
              <a:t>eSafety</a:t>
            </a:r>
            <a:r>
              <a:rPr lang="en-AU" dirty="0">
                <a:hlinkClick r:id="rId4"/>
              </a:rPr>
              <a:t> Commissioner</a:t>
            </a:r>
            <a:endParaRPr lang="en-AU" dirty="0"/>
          </a:p>
          <a:p>
            <a:endParaRPr lang="en-AU" dirty="0"/>
          </a:p>
          <a:p>
            <a:r>
              <a:rPr lang="en-AU" dirty="0"/>
              <a:t>Self-reflection – students may share their experiences if they choose. Up to the teacher's discretion. </a:t>
            </a:r>
          </a:p>
        </p:txBody>
      </p:sp>
      <p:sp>
        <p:nvSpPr>
          <p:cNvPr id="4" name="Slide Number Placeholder 3"/>
          <p:cNvSpPr>
            <a:spLocks noGrp="1"/>
          </p:cNvSpPr>
          <p:nvPr>
            <p:ph type="sldNum" sz="quarter" idx="5"/>
          </p:nvPr>
        </p:nvSpPr>
        <p:spPr/>
        <p:txBody>
          <a:bodyPr/>
          <a:lstStyle/>
          <a:p>
            <a:fld id="{C275CD8D-B1D9-4658-A4F0-38CA8D83ED5D}" type="slidenum">
              <a:rPr lang="en-US" smtClean="0"/>
              <a:t>30</a:t>
            </a:fld>
            <a:endParaRPr lang="en-US" dirty="0"/>
          </a:p>
        </p:txBody>
      </p:sp>
    </p:spTree>
    <p:extLst>
      <p:ext uri="{BB962C8B-B14F-4D97-AF65-F5344CB8AC3E}">
        <p14:creationId xmlns:p14="http://schemas.microsoft.com/office/powerpoint/2010/main" val="42637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Fill in the blanks</a:t>
            </a:r>
          </a:p>
        </p:txBody>
      </p:sp>
      <p:sp>
        <p:nvSpPr>
          <p:cNvPr id="4" name="Slide Number Placeholder 3"/>
          <p:cNvSpPr>
            <a:spLocks noGrp="1"/>
          </p:cNvSpPr>
          <p:nvPr>
            <p:ph type="sldNum" sz="quarter" idx="5"/>
          </p:nvPr>
        </p:nvSpPr>
        <p:spPr/>
        <p:txBody>
          <a:bodyPr/>
          <a:lstStyle/>
          <a:p>
            <a:fld id="{C275CD8D-B1D9-4658-A4F0-38CA8D83ED5D}" type="slidenum">
              <a:rPr lang="en-US" smtClean="0"/>
              <a:t>31</a:t>
            </a:fld>
            <a:endParaRPr lang="en-US" dirty="0"/>
          </a:p>
        </p:txBody>
      </p:sp>
    </p:spTree>
    <p:extLst>
      <p:ext uri="{BB962C8B-B14F-4D97-AF65-F5344CB8AC3E}">
        <p14:creationId xmlns:p14="http://schemas.microsoft.com/office/powerpoint/2010/main" val="3396191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 video </a:t>
            </a:r>
          </a:p>
          <a:p>
            <a:endParaRPr lang="en-US" b="1" dirty="0"/>
          </a:p>
          <a:p>
            <a:r>
              <a:rPr lang="en-US" b="1" dirty="0"/>
              <a:t>Cyber Slap – 59 seconds. </a:t>
            </a:r>
          </a:p>
          <a:p>
            <a:r>
              <a:rPr lang="en-US" b="0" dirty="0"/>
              <a:t>https://</a:t>
            </a:r>
            <a:r>
              <a:rPr lang="en-US" b="0" dirty="0" err="1"/>
              <a:t>www.youtube.com</a:t>
            </a:r>
            <a:r>
              <a:rPr lang="en-US" b="0" dirty="0"/>
              <a:t>/</a:t>
            </a:r>
            <a:r>
              <a:rPr lang="en-US" b="0" dirty="0" err="1"/>
              <a:t>watch?v</a:t>
            </a:r>
            <a:r>
              <a:rPr lang="en-US" b="0" dirty="0"/>
              <a:t>=xTLBQBYX2MQ</a:t>
            </a:r>
          </a:p>
          <a:p>
            <a:endParaRPr lang="en-US" b="0" dirty="0"/>
          </a:p>
        </p:txBody>
      </p:sp>
      <p:sp>
        <p:nvSpPr>
          <p:cNvPr id="4" name="Slide Number Placeholder 3"/>
          <p:cNvSpPr>
            <a:spLocks noGrp="1"/>
          </p:cNvSpPr>
          <p:nvPr>
            <p:ph type="sldNum" sz="quarter" idx="5"/>
          </p:nvPr>
        </p:nvSpPr>
        <p:spPr/>
        <p:txBody>
          <a:bodyPr/>
          <a:lstStyle/>
          <a:p>
            <a:fld id="{C275CD8D-B1D9-4658-A4F0-38CA8D83ED5D}" type="slidenum">
              <a:rPr lang="en-US" smtClean="0"/>
              <a:t>33</a:t>
            </a:fld>
            <a:endParaRPr lang="en-US" dirty="0"/>
          </a:p>
        </p:txBody>
      </p:sp>
    </p:spTree>
    <p:extLst>
      <p:ext uri="{BB962C8B-B14F-4D97-AF65-F5344CB8AC3E}">
        <p14:creationId xmlns:p14="http://schemas.microsoft.com/office/powerpoint/2010/main" val="3596618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20 minutes to complete the activity </a:t>
            </a:r>
          </a:p>
        </p:txBody>
      </p:sp>
      <p:sp>
        <p:nvSpPr>
          <p:cNvPr id="4" name="Slide Number Placeholder 3"/>
          <p:cNvSpPr>
            <a:spLocks noGrp="1"/>
          </p:cNvSpPr>
          <p:nvPr>
            <p:ph type="sldNum" sz="quarter" idx="5"/>
          </p:nvPr>
        </p:nvSpPr>
        <p:spPr/>
        <p:txBody>
          <a:bodyPr/>
          <a:lstStyle/>
          <a:p>
            <a:fld id="{C275CD8D-B1D9-4658-A4F0-38CA8D83ED5D}" type="slidenum">
              <a:rPr lang="en-US" smtClean="0"/>
              <a:t>34</a:t>
            </a:fld>
            <a:endParaRPr lang="en-US" dirty="0"/>
          </a:p>
        </p:txBody>
      </p:sp>
    </p:spTree>
    <p:extLst>
      <p:ext uri="{BB962C8B-B14F-4D97-AF65-F5344CB8AC3E}">
        <p14:creationId xmlns:p14="http://schemas.microsoft.com/office/powerpoint/2010/main" val="2223081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4mins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https://www.youtube.com/watch?v=24Jtowxh-ZY&amp;t=1s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35</a:t>
            </a:fld>
            <a:endParaRPr lang="en-US" dirty="0"/>
          </a:p>
        </p:txBody>
      </p:sp>
    </p:spTree>
    <p:extLst>
      <p:ext uri="{BB962C8B-B14F-4D97-AF65-F5344CB8AC3E}">
        <p14:creationId xmlns:p14="http://schemas.microsoft.com/office/powerpoint/2010/main" val="2560652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Additional Activity / Optional Homework</a:t>
            </a:r>
          </a:p>
        </p:txBody>
      </p:sp>
      <p:sp>
        <p:nvSpPr>
          <p:cNvPr id="4" name="Slide Number Placeholder 3"/>
          <p:cNvSpPr>
            <a:spLocks noGrp="1"/>
          </p:cNvSpPr>
          <p:nvPr>
            <p:ph type="sldNum" sz="quarter" idx="5"/>
          </p:nvPr>
        </p:nvSpPr>
        <p:spPr/>
        <p:txBody>
          <a:bodyPr/>
          <a:lstStyle/>
          <a:p>
            <a:fld id="{C275CD8D-B1D9-4658-A4F0-38CA8D83ED5D}" type="slidenum">
              <a:rPr lang="en-US" smtClean="0"/>
              <a:t>36</a:t>
            </a:fld>
            <a:endParaRPr lang="en-US" dirty="0"/>
          </a:p>
        </p:txBody>
      </p:sp>
    </p:spTree>
    <p:extLst>
      <p:ext uri="{BB962C8B-B14F-4D97-AF65-F5344CB8AC3E}">
        <p14:creationId xmlns:p14="http://schemas.microsoft.com/office/powerpoint/2010/main" val="3426993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hlinkClick r:id="rId3"/>
              </a:rPr>
              <a:t>ADDITIONAL / OPTIONAL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hlinkClick r:id="rId3"/>
              </a:rPr>
              <a:t>https://create.kahoot.it/share/duplicate-of-online-safety/9e905853-eb3c-42f7-869d-ee369869f789</a:t>
            </a:r>
            <a:endParaRPr lang="en-AU" dirty="0"/>
          </a:p>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37</a:t>
            </a:fld>
            <a:endParaRPr lang="en-US" dirty="0"/>
          </a:p>
        </p:txBody>
      </p:sp>
    </p:spTree>
    <p:extLst>
      <p:ext uri="{BB962C8B-B14F-4D97-AF65-F5344CB8AC3E}">
        <p14:creationId xmlns:p14="http://schemas.microsoft.com/office/powerpoint/2010/main" val="140711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ADDITIONAL / OPTIONAL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5mins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Original video – play from here https://www.esafety.gov.au/media/act-esafe</a:t>
            </a:r>
          </a:p>
        </p:txBody>
      </p:sp>
      <p:sp>
        <p:nvSpPr>
          <p:cNvPr id="4" name="Slide Number Placeholder 3"/>
          <p:cNvSpPr>
            <a:spLocks noGrp="1"/>
          </p:cNvSpPr>
          <p:nvPr>
            <p:ph type="sldNum" sz="quarter" idx="5"/>
          </p:nvPr>
        </p:nvSpPr>
        <p:spPr/>
        <p:txBody>
          <a:bodyPr/>
          <a:lstStyle/>
          <a:p>
            <a:fld id="{C275CD8D-B1D9-4658-A4F0-38CA8D83ED5D}" type="slidenum">
              <a:rPr lang="en-US" smtClean="0"/>
              <a:t>38</a:t>
            </a:fld>
            <a:endParaRPr lang="en-US" dirty="0"/>
          </a:p>
        </p:txBody>
      </p:sp>
    </p:spTree>
    <p:extLst>
      <p:ext uri="{BB962C8B-B14F-4D97-AF65-F5344CB8AC3E}">
        <p14:creationId xmlns:p14="http://schemas.microsoft.com/office/powerpoint/2010/main" val="1097866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dirty="0"/>
              <a:t>ADDITIONAL / OPTIONAL</a:t>
            </a:r>
          </a:p>
          <a:p>
            <a:endParaRPr lang="en-AU" sz="1200" dirty="0"/>
          </a:p>
          <a:p>
            <a:r>
              <a:rPr lang="en-AU" sz="1200" dirty="0"/>
              <a:t>https://www.makeuseof.com/tag/6-internet-safety-games-kids-cyber-smart/ </a:t>
            </a:r>
          </a:p>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39</a:t>
            </a:fld>
            <a:endParaRPr lang="en-US" dirty="0"/>
          </a:p>
        </p:txBody>
      </p:sp>
    </p:spTree>
    <p:extLst>
      <p:ext uri="{BB962C8B-B14F-4D97-AF65-F5344CB8AC3E}">
        <p14:creationId xmlns:p14="http://schemas.microsoft.com/office/powerpoint/2010/main" val="2951187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ALTERNATIVE ACTIVITY – </a:t>
            </a:r>
            <a:r>
              <a:rPr lang="en-US" b="0" dirty="0"/>
              <a:t>Instead of doing a placemat, discuss each question with students over the next few slides and get them to write answers into their books. </a:t>
            </a:r>
          </a:p>
          <a:p>
            <a:endParaRPr lang="en-US" b="1" dirty="0"/>
          </a:p>
          <a:p>
            <a:r>
              <a:rPr lang="en-US" b="0" dirty="0"/>
              <a:t>Resources: placemat activity w/s</a:t>
            </a:r>
          </a:p>
          <a:p>
            <a:endParaRPr lang="en-US" b="0" dirty="0"/>
          </a:p>
          <a:p>
            <a:r>
              <a:rPr lang="en-US" dirty="0"/>
              <a:t>Instructions:</a:t>
            </a:r>
          </a:p>
          <a:p>
            <a:r>
              <a:rPr lang="en-US" dirty="0"/>
              <a:t>- Students are to work in groups of 4. Each group gets a placemat worksheet. </a:t>
            </a:r>
          </a:p>
          <a:p>
            <a:r>
              <a:rPr lang="en-US" dirty="0"/>
              <a:t>- Students allocate each other to a question and spend 2 minutes answering the first. After two minutes, rotate the paper so each student has a different question in front of them. </a:t>
            </a:r>
          </a:p>
          <a:p>
            <a:r>
              <a:rPr lang="en-US" dirty="0"/>
              <a:t>- Students then have a further 1 min 30 to answer their second question. Rotate so each student has a different question in front of them. </a:t>
            </a:r>
          </a:p>
          <a:p>
            <a:r>
              <a:rPr lang="en-US" dirty="0"/>
              <a:t>- Students have a further 1 min 30 to answer their third question. Do one final rotation so each student has the fourth and last question in front of them. </a:t>
            </a:r>
          </a:p>
          <a:p>
            <a:r>
              <a:rPr lang="en-US" dirty="0"/>
              <a:t>- Students have a final 1 minute to add any answers to the last question. </a:t>
            </a:r>
          </a:p>
          <a:p>
            <a:r>
              <a:rPr lang="en-US" dirty="0"/>
              <a:t>- Have a class discussion about answers. Students must answer the questions in their books and write at least 5 answers to each question. </a:t>
            </a:r>
          </a:p>
          <a:p>
            <a:endParaRPr lang="en-US" dirty="0"/>
          </a:p>
          <a:p>
            <a:r>
              <a:rPr lang="en-US" dirty="0"/>
              <a:t>**As more students write more answers to the questions, shorten the time limits.</a:t>
            </a:r>
          </a:p>
          <a:p>
            <a:r>
              <a:rPr lang="en-US" dirty="0"/>
              <a:t>**Adjust as necessary for your class. </a:t>
            </a:r>
          </a:p>
        </p:txBody>
      </p:sp>
      <p:sp>
        <p:nvSpPr>
          <p:cNvPr id="4" name="Slide Number Placeholder 3"/>
          <p:cNvSpPr>
            <a:spLocks noGrp="1"/>
          </p:cNvSpPr>
          <p:nvPr>
            <p:ph type="sldNum" sz="quarter" idx="5"/>
          </p:nvPr>
        </p:nvSpPr>
        <p:spPr/>
        <p:txBody>
          <a:bodyPr/>
          <a:lstStyle/>
          <a:p>
            <a:fld id="{C275CD8D-B1D9-4658-A4F0-38CA8D83ED5D}" type="slidenum">
              <a:rPr lang="en-US" smtClean="0"/>
              <a:t>6</a:t>
            </a:fld>
            <a:endParaRPr lang="en-US" dirty="0"/>
          </a:p>
        </p:txBody>
      </p:sp>
    </p:spTree>
    <p:extLst>
      <p:ext uri="{BB962C8B-B14F-4D97-AF65-F5344CB8AC3E}">
        <p14:creationId xmlns:p14="http://schemas.microsoft.com/office/powerpoint/2010/main" val="3761955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completing the placemat: Discuss answers after and instruct students to write down at least 5 answers into their workbooks.</a:t>
            </a:r>
          </a:p>
          <a:p>
            <a:r>
              <a:rPr lang="en-AU" dirty="0"/>
              <a:t>If not completing the placemat: Brainstorm and a class and students write answers into their books. </a:t>
            </a:r>
          </a:p>
          <a:p>
            <a:endParaRPr lang="en-AU" dirty="0"/>
          </a:p>
          <a:p>
            <a:r>
              <a:rPr lang="en-AU" dirty="0"/>
              <a:t>Option 1: Allow students to come to the board and write their answers.</a:t>
            </a:r>
          </a:p>
          <a:p>
            <a:r>
              <a:rPr lang="en-AU" dirty="0"/>
              <a:t>Option 2: Students say their answers and teacher to write their answers on the board. </a:t>
            </a:r>
          </a:p>
          <a:p>
            <a:r>
              <a:rPr lang="en-AU" dirty="0"/>
              <a:t>Option 3: Class discussion.</a:t>
            </a:r>
          </a:p>
          <a:p>
            <a:endParaRPr lang="en-AU" dirty="0"/>
          </a:p>
          <a:p>
            <a:r>
              <a:rPr lang="en-AU" dirty="0"/>
              <a:t>FYI:</a:t>
            </a:r>
          </a:p>
          <a:p>
            <a:r>
              <a:rPr lang="en-AU" b="0" i="0" dirty="0">
                <a:solidFill>
                  <a:srgbClr val="4D5156"/>
                </a:solidFill>
                <a:effectLst/>
                <a:latin typeface="arial" panose="020B0604020202020204" pitchFamily="34" charset="0"/>
              </a:rPr>
              <a:t>QQ = Tencent QQ, also known as QQ, is an instant messaging software service and web portal developed by the Chinese technology company Tencent. QQ offers services that provide online social games, music, shopping, microblogging, movies, and group and voice chat software</a:t>
            </a:r>
          </a:p>
          <a:p>
            <a:r>
              <a:rPr lang="en-AU" b="0" i="0" dirty="0" err="1">
                <a:solidFill>
                  <a:srgbClr val="4D5156"/>
                </a:solidFill>
                <a:effectLst/>
                <a:latin typeface="arial" panose="020B0604020202020204" pitchFamily="34" charset="0"/>
              </a:rPr>
              <a:t>Qzone</a:t>
            </a:r>
            <a:r>
              <a:rPr lang="en-AU" b="0" i="0" dirty="0">
                <a:solidFill>
                  <a:srgbClr val="4D5156"/>
                </a:solidFill>
                <a:effectLst/>
                <a:latin typeface="arial" panose="020B0604020202020204" pitchFamily="34" charset="0"/>
              </a:rPr>
              <a:t> = </a:t>
            </a:r>
            <a:r>
              <a:rPr lang="en-AU" b="0" i="0" dirty="0" err="1">
                <a:solidFill>
                  <a:srgbClr val="4D5156"/>
                </a:solidFill>
                <a:effectLst/>
                <a:latin typeface="arial" panose="020B0604020202020204" pitchFamily="34" charset="0"/>
              </a:rPr>
              <a:t>Qzone</a:t>
            </a:r>
            <a:r>
              <a:rPr lang="en-AU" b="0" i="0" dirty="0">
                <a:solidFill>
                  <a:srgbClr val="4D5156"/>
                </a:solidFill>
                <a:effectLst/>
                <a:latin typeface="arial" panose="020B0604020202020204" pitchFamily="34" charset="0"/>
              </a:rPr>
              <a:t> is a social networking website based in China which was created by Tencent in 2005. It allows users to write blogs, keep diaries, send photos, listen to music, and watch videos.</a:t>
            </a:r>
          </a:p>
          <a:p>
            <a:r>
              <a:rPr lang="en-AU" b="0" i="0" dirty="0">
                <a:solidFill>
                  <a:srgbClr val="4D5156"/>
                </a:solidFill>
                <a:effectLst/>
                <a:latin typeface="arial" panose="020B0604020202020204" pitchFamily="34" charset="0"/>
              </a:rPr>
              <a:t>WeChat = WeChat or </a:t>
            </a:r>
            <a:r>
              <a:rPr lang="en-AU" b="0" i="0" dirty="0" err="1">
                <a:solidFill>
                  <a:srgbClr val="4D5156"/>
                </a:solidFill>
                <a:effectLst/>
                <a:latin typeface="arial" panose="020B0604020202020204" pitchFamily="34" charset="0"/>
              </a:rPr>
              <a:t>Weixin</a:t>
            </a:r>
            <a:r>
              <a:rPr lang="en-AU" b="0" i="0" dirty="0">
                <a:solidFill>
                  <a:srgbClr val="4D5156"/>
                </a:solidFill>
                <a:effectLst/>
                <a:latin typeface="arial" panose="020B0604020202020204" pitchFamily="34" charset="0"/>
              </a:rPr>
              <a:t> in Chinese is a Chinese instant messaging, social media, and mobile payment app developed by Tencent. First released in 2011, it became the world's largest standalone mobile app in 2018 with over 1 billion monthly active users.</a:t>
            </a:r>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2676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completing the placemat: Discuss answers after and instruct students to write down at least 5 answers into their workbooks.</a:t>
            </a:r>
            <a:endParaRPr lang="en-AU" b="0" dirty="0"/>
          </a:p>
          <a:p>
            <a:r>
              <a:rPr lang="en-AU" dirty="0"/>
              <a:t>If not completing the placemat: Brainstorm and a class and students write answers into their books. </a:t>
            </a:r>
          </a:p>
          <a:p>
            <a:endParaRPr lang="en-AU" dirty="0"/>
          </a:p>
          <a:p>
            <a:r>
              <a:rPr lang="en-AU" dirty="0"/>
              <a:t>Option 1: Allow students to come to the board and write their answers.</a:t>
            </a:r>
          </a:p>
          <a:p>
            <a:r>
              <a:rPr lang="en-AU" dirty="0"/>
              <a:t>Option 2: Students say their answers and teacher to write their answers on the board. </a:t>
            </a:r>
          </a:p>
          <a:p>
            <a:r>
              <a:rPr lang="en-AU" dirty="0"/>
              <a:t>Option 3: Class discussion.</a:t>
            </a:r>
          </a:p>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36975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completing the placemat: Discuss answers after and instruct students to write down at least 5 answers into their workbooks.</a:t>
            </a:r>
          </a:p>
          <a:p>
            <a:r>
              <a:rPr lang="en-AU" dirty="0"/>
              <a:t>If not completing the placemat: Pair and Share and students write answers into their books. </a:t>
            </a:r>
          </a:p>
          <a:p>
            <a:pPr>
              <a:lnSpc>
                <a:spcPct val="110000"/>
              </a:lnSpc>
            </a:pPr>
            <a:r>
              <a:rPr lang="en-AU" sz="1200" dirty="0"/>
              <a:t>- With your partner, discuss why you think some online platforms have age restrictions.</a:t>
            </a:r>
          </a:p>
          <a:p>
            <a:pPr>
              <a:lnSpc>
                <a:spcPct val="110000"/>
              </a:lnSpc>
            </a:pPr>
            <a:r>
              <a:rPr lang="en-AU" sz="1200" dirty="0"/>
              <a:t>- Write your answers in your books. </a:t>
            </a:r>
          </a:p>
          <a:p>
            <a:pPr>
              <a:lnSpc>
                <a:spcPct val="110000"/>
              </a:lnSpc>
            </a:pPr>
            <a:r>
              <a:rPr lang="en-AU" sz="1200" dirty="0"/>
              <a:t>- Be prepared to share with the class. </a:t>
            </a:r>
          </a:p>
          <a:p>
            <a:pPr>
              <a:lnSpc>
                <a:spcPct val="110000"/>
              </a:lnSpc>
            </a:pPr>
            <a:r>
              <a:rPr lang="en-AU" sz="1200" dirty="0"/>
              <a:t>- You have 3 minutes. </a:t>
            </a:r>
          </a:p>
          <a:p>
            <a:endParaRPr lang="en-AU" dirty="0"/>
          </a:p>
          <a:p>
            <a:r>
              <a:rPr lang="en-AU" dirty="0"/>
              <a:t>Option 1: Pair and share as above. </a:t>
            </a:r>
          </a:p>
          <a:p>
            <a:r>
              <a:rPr lang="en-AU" dirty="0"/>
              <a:t>Option 2: Allow students to come to the board and write their answers.</a:t>
            </a:r>
          </a:p>
          <a:p>
            <a:r>
              <a:rPr lang="en-AU" dirty="0"/>
              <a:t>Option 3: Students say their answers and teacher to write their answers on the board.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Option 4: Class discussion and can ask students for a show of hands who has each of the online platforms.</a:t>
            </a:r>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844108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completing the placemat: Discuss answers after and instruct students to write down at least 5 answers into their workbooks.</a:t>
            </a:r>
          </a:p>
          <a:p>
            <a:r>
              <a:rPr lang="en-AU" dirty="0"/>
              <a:t>If not completing the placemat: Students simply write answers into their books. </a:t>
            </a:r>
          </a:p>
          <a:p>
            <a:endParaRPr lang="en-AU" dirty="0"/>
          </a:p>
          <a:p>
            <a:r>
              <a:rPr lang="en-AU" dirty="0"/>
              <a:t>Option 1: Allow students to come to the board and write their answers.</a:t>
            </a:r>
          </a:p>
          <a:p>
            <a:r>
              <a:rPr lang="en-AU" dirty="0"/>
              <a:t>Option 2: Students say their answers and teacher to write their answers on the board. </a:t>
            </a:r>
          </a:p>
          <a:p>
            <a:r>
              <a:rPr lang="en-AU" dirty="0"/>
              <a:t>Option 3: Class discussion.</a:t>
            </a:r>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358165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 the statistics on this slide – image also in their books.</a:t>
            </a:r>
          </a:p>
          <a:p>
            <a:endParaRPr lang="en-AU" dirty="0"/>
          </a:p>
          <a:p>
            <a:r>
              <a:rPr lang="en-AU" dirty="0"/>
              <a:t>Left image - # of Australian users on each platform</a:t>
            </a:r>
          </a:p>
          <a:p>
            <a:r>
              <a:rPr lang="en-AU" dirty="0"/>
              <a:t>Right image – statistics on online abuse</a:t>
            </a:r>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2547149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Discuss the statistics on this slide – image also in their books.</a:t>
            </a:r>
          </a:p>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12</a:t>
            </a:fld>
            <a:endParaRPr lang="en-US" dirty="0"/>
          </a:p>
        </p:txBody>
      </p:sp>
    </p:spTree>
    <p:extLst>
      <p:ext uri="{BB962C8B-B14F-4D97-AF65-F5344CB8AC3E}">
        <p14:creationId xmlns:p14="http://schemas.microsoft.com/office/powerpoint/2010/main" val="2029363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2/13/2024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2/13/2024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2/13/2024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r3twJMzKWR8?feature=oembed" TargetMode="Externa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WXG5gv1ukWI?feature=oembed" TargetMode="Externa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vtfMzmkYp9E?start=169&amp;feature=oembed" TargetMode="Externa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ideo" Target="https://www.youtube.com/embed/xTLBQBYX2MQ?feature=oembed" TargetMode="Externa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8" Type="http://schemas.openxmlformats.org/officeDocument/2006/relationships/hyperlink" Target="http://www.beyondblue.org.au/getsupport/find-a-professional" TargetMode="External"/><Relationship Id="rId3" Type="http://schemas.openxmlformats.org/officeDocument/2006/relationships/image" Target="../media/image1.jpeg"/><Relationship Id="rId7"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ideo" Target="https://www.youtube.com/embed/24Jtowxh-ZY?feature=oembed" TargetMode="Externa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hyperlink" Target="https://create.kahoot.it/share/duplicate-of-online-safety/9e905853-eb3c-42f7-869d-ee369869f789"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ideo" Target="https://www.youtube.com/embed/NVMRqwKkzCc?feature=oembed" TargetMode="Externa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107611"/>
            <a:ext cx="6858000" cy="1367896"/>
          </a:xfrm>
        </p:spPr>
        <p:txBody>
          <a:bodyPr>
            <a:normAutofit/>
          </a:bodyPr>
          <a:lstStyle/>
          <a:p>
            <a:pPr algn="ctr"/>
            <a:r>
              <a:rPr lang="en-US" dirty="0"/>
              <a:t>Online Safety </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491676"/>
            <a:ext cx="6857999" cy="953029"/>
          </a:xfrm>
        </p:spPr>
        <p:txBody>
          <a:bodyPr>
            <a:normAutofit/>
          </a:bodyPr>
          <a:lstStyle/>
          <a:p>
            <a:pPr algn="ctr"/>
            <a:r>
              <a:rPr lang="en-US" dirty="0"/>
              <a:t>Year 7 Health – 2024</a:t>
            </a:r>
          </a:p>
          <a:p>
            <a:pPr algn="ctr"/>
            <a:r>
              <a:rPr lang="en-US" dirty="0"/>
              <a:t>Lesson 1</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Online Privacy for Kids - Internet Safety and Security for Kids - YouTube">
            <a:extLst>
              <a:ext uri="{FF2B5EF4-FFF2-40B4-BE49-F238E27FC236}">
                <a16:creationId xmlns:a16="http://schemas.microsoft.com/office/drawing/2014/main" id="{24D90CF3-A372-4DFD-9169-3818E16CA2B5}"/>
              </a:ext>
            </a:extLst>
          </p:cNvPr>
          <p:cNvPicPr/>
          <p:nvPr/>
        </p:nvPicPr>
        <p:blipFill rotWithShape="1">
          <a:blip r:embed="rId5" cstate="print">
            <a:alphaModFix/>
            <a:extLst>
              <a:ext uri="{28A0092B-C50C-407E-A947-70E740481C1C}">
                <a14:useLocalDpi xmlns:a14="http://schemas.microsoft.com/office/drawing/2010/main" val="0"/>
              </a:ext>
            </a:extLst>
          </a:blip>
          <a:srcRect l="29"/>
          <a:stretch/>
        </p:blipFill>
        <p:spPr bwMode="auto">
          <a:xfrm>
            <a:off x="3611" y="10"/>
            <a:ext cx="12188389" cy="6857990"/>
          </a:xfrm>
          <a:prstGeom prst="rect">
            <a:avLst/>
          </a:prstGeom>
          <a:noFill/>
        </p:spPr>
      </p:pic>
      <p:grpSp>
        <p:nvGrpSpPr>
          <p:cNvPr id="13" name="Group 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6" name="Group 1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2"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17" name="Group 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8" name="Group 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
        <p:nvSpPr>
          <p:cNvPr id="2" name="Title 1">
            <a:extLst>
              <a:ext uri="{FF2B5EF4-FFF2-40B4-BE49-F238E27FC236}">
                <a16:creationId xmlns:a16="http://schemas.microsoft.com/office/drawing/2014/main" id="{97311000-050E-4CE2-A3F8-6F82F0A3C0C8}"/>
              </a:ext>
            </a:extLst>
          </p:cNvPr>
          <p:cNvSpPr>
            <a:spLocks noGrp="1"/>
          </p:cNvSpPr>
          <p:nvPr>
            <p:ph type="title"/>
          </p:nvPr>
        </p:nvSpPr>
        <p:spPr>
          <a:xfrm>
            <a:off x="1143002" y="673100"/>
            <a:ext cx="9905998" cy="1092200"/>
          </a:xfrm>
        </p:spPr>
        <p:txBody>
          <a:bodyPr>
            <a:normAutofit/>
          </a:bodyPr>
          <a:lstStyle/>
          <a:p>
            <a:pPr algn="ctr"/>
            <a:r>
              <a:rPr lang="en-AU" sz="3200" dirty="0"/>
              <a:t>Activity 1</a:t>
            </a:r>
            <a:br>
              <a:rPr lang="en-AU" sz="3200" dirty="0"/>
            </a:br>
            <a:r>
              <a:rPr lang="en-AU" sz="3200" dirty="0"/>
              <a:t>Consequences of being online? (Pg. 7)</a:t>
            </a:r>
            <a:endParaRPr lang="en-AU" sz="3200" dirty="0">
              <a:highlight>
                <a:srgbClr val="FF0000"/>
              </a:highlight>
            </a:endParaRPr>
          </a:p>
        </p:txBody>
      </p:sp>
      <p:sp>
        <p:nvSpPr>
          <p:cNvPr id="3" name="Content Placeholder 2">
            <a:extLst>
              <a:ext uri="{FF2B5EF4-FFF2-40B4-BE49-F238E27FC236}">
                <a16:creationId xmlns:a16="http://schemas.microsoft.com/office/drawing/2014/main" id="{7D85974F-069C-4168-8AB6-44900D64C535}"/>
              </a:ext>
            </a:extLst>
          </p:cNvPr>
          <p:cNvSpPr>
            <a:spLocks noGrp="1"/>
          </p:cNvSpPr>
          <p:nvPr>
            <p:ph idx="1"/>
          </p:nvPr>
        </p:nvSpPr>
        <p:spPr>
          <a:xfrm>
            <a:off x="1143000" y="1904471"/>
            <a:ext cx="9905999" cy="4092045"/>
          </a:xfrm>
        </p:spPr>
        <p:txBody>
          <a:bodyPr anchor="ctr">
            <a:normAutofit lnSpcReduction="10000"/>
          </a:bodyPr>
          <a:lstStyle/>
          <a:p>
            <a:pPr>
              <a:lnSpc>
                <a:spcPct val="110000"/>
              </a:lnSpc>
            </a:pPr>
            <a:r>
              <a:rPr lang="en-GB" sz="1700" dirty="0"/>
              <a:t>Being exposed to inappropriate or upsetting content like mean, aggressive, violent or sexual comments or images.</a:t>
            </a:r>
          </a:p>
          <a:p>
            <a:pPr>
              <a:lnSpc>
                <a:spcPct val="110000"/>
              </a:lnSpc>
            </a:pPr>
            <a:r>
              <a:rPr lang="en-GB" sz="1700" dirty="0"/>
              <a:t>Uploading inappropriate content like embarrassing or provocative photos or videos of themselves or others.</a:t>
            </a:r>
          </a:p>
          <a:p>
            <a:pPr>
              <a:lnSpc>
                <a:spcPct val="110000"/>
              </a:lnSpc>
            </a:pPr>
            <a:r>
              <a:rPr lang="en-GB" sz="1700" dirty="0"/>
              <a:t>Sharing personal information with strangers – i.e., phone numbers, date of birth or location.</a:t>
            </a:r>
          </a:p>
          <a:p>
            <a:pPr>
              <a:lnSpc>
                <a:spcPct val="110000"/>
              </a:lnSpc>
            </a:pPr>
            <a:r>
              <a:rPr lang="en-GB" sz="1700" dirty="0"/>
              <a:t>Cyberbullying.</a:t>
            </a:r>
          </a:p>
          <a:p>
            <a:pPr>
              <a:lnSpc>
                <a:spcPct val="110000"/>
              </a:lnSpc>
            </a:pPr>
            <a:r>
              <a:rPr lang="en-GB" sz="1700" dirty="0"/>
              <a:t>Exposure to too much targeted advertising and marketing.</a:t>
            </a:r>
          </a:p>
          <a:p>
            <a:pPr>
              <a:lnSpc>
                <a:spcPct val="110000"/>
              </a:lnSpc>
            </a:pPr>
            <a:r>
              <a:rPr lang="en-GB" sz="1700" dirty="0"/>
              <a:t>Data breaches, like having personal data sold on to other organisations.</a:t>
            </a:r>
          </a:p>
          <a:p>
            <a:pPr>
              <a:lnSpc>
                <a:spcPct val="110000"/>
              </a:lnSpc>
            </a:pPr>
            <a:r>
              <a:rPr lang="en-GB" sz="1700" dirty="0"/>
              <a:t>Potential exposure to unwanted contact and online grooming.</a:t>
            </a:r>
          </a:p>
          <a:p>
            <a:pPr>
              <a:lnSpc>
                <a:spcPct val="110000"/>
              </a:lnSpc>
            </a:pPr>
            <a:r>
              <a:rPr lang="en-GB" sz="1700" dirty="0"/>
              <a:t>Potential exposure to explicit content (i.e., online pornography).</a:t>
            </a:r>
          </a:p>
          <a:p>
            <a:pPr>
              <a:lnSpc>
                <a:spcPct val="110000"/>
              </a:lnSpc>
            </a:pPr>
            <a:r>
              <a:rPr lang="en-GB" sz="1700" dirty="0"/>
              <a:t>Spend a lot of time online/addiction. </a:t>
            </a:r>
          </a:p>
          <a:p>
            <a:pPr>
              <a:lnSpc>
                <a:spcPct val="110000"/>
              </a:lnSpc>
            </a:pPr>
            <a:r>
              <a:rPr lang="en-GB" sz="1700" dirty="0"/>
              <a:t>Online gambling. </a:t>
            </a:r>
          </a:p>
        </p:txBody>
      </p:sp>
      <p:sp>
        <p:nvSpPr>
          <p:cNvPr id="5" name="TextBox 4">
            <a:extLst>
              <a:ext uri="{FF2B5EF4-FFF2-40B4-BE49-F238E27FC236}">
                <a16:creationId xmlns:a16="http://schemas.microsoft.com/office/drawing/2014/main" id="{224945AF-C4C7-0AC0-2B49-912E1A7C8A47}"/>
              </a:ext>
            </a:extLst>
          </p:cNvPr>
          <p:cNvSpPr txBox="1"/>
          <p:nvPr/>
        </p:nvSpPr>
        <p:spPr>
          <a:xfrm>
            <a:off x="8240866" y="4624130"/>
            <a:ext cx="2734049" cy="1323439"/>
          </a:xfrm>
          <a:custGeom>
            <a:avLst/>
            <a:gdLst>
              <a:gd name="connsiteX0" fmla="*/ 0 w 2734049"/>
              <a:gd name="connsiteY0" fmla="*/ 0 h 1323439"/>
              <a:gd name="connsiteX1" fmla="*/ 656172 w 2734049"/>
              <a:gd name="connsiteY1" fmla="*/ 0 h 1323439"/>
              <a:gd name="connsiteX2" fmla="*/ 1257663 w 2734049"/>
              <a:gd name="connsiteY2" fmla="*/ 0 h 1323439"/>
              <a:gd name="connsiteX3" fmla="*/ 1995856 w 2734049"/>
              <a:gd name="connsiteY3" fmla="*/ 0 h 1323439"/>
              <a:gd name="connsiteX4" fmla="*/ 2734049 w 2734049"/>
              <a:gd name="connsiteY4" fmla="*/ 0 h 1323439"/>
              <a:gd name="connsiteX5" fmla="*/ 2734049 w 2734049"/>
              <a:gd name="connsiteY5" fmla="*/ 648485 h 1323439"/>
              <a:gd name="connsiteX6" fmla="*/ 2734049 w 2734049"/>
              <a:gd name="connsiteY6" fmla="*/ 1323439 h 1323439"/>
              <a:gd name="connsiteX7" fmla="*/ 2050537 w 2734049"/>
              <a:gd name="connsiteY7" fmla="*/ 1323439 h 1323439"/>
              <a:gd name="connsiteX8" fmla="*/ 1312344 w 2734049"/>
              <a:gd name="connsiteY8" fmla="*/ 1323439 h 1323439"/>
              <a:gd name="connsiteX9" fmla="*/ 710853 w 2734049"/>
              <a:gd name="connsiteY9" fmla="*/ 1323439 h 1323439"/>
              <a:gd name="connsiteX10" fmla="*/ 0 w 2734049"/>
              <a:gd name="connsiteY10" fmla="*/ 1323439 h 1323439"/>
              <a:gd name="connsiteX11" fmla="*/ 0 w 2734049"/>
              <a:gd name="connsiteY11" fmla="*/ 661720 h 1323439"/>
              <a:gd name="connsiteX12" fmla="*/ 0 w 2734049"/>
              <a:gd name="connsiteY12" fmla="*/ 0 h 132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4049" h="1323439" extrusionOk="0">
                <a:moveTo>
                  <a:pt x="0" y="0"/>
                </a:moveTo>
                <a:cubicBezTo>
                  <a:pt x="228101" y="21542"/>
                  <a:pt x="348873" y="26456"/>
                  <a:pt x="656172" y="0"/>
                </a:cubicBezTo>
                <a:cubicBezTo>
                  <a:pt x="963471" y="-26456"/>
                  <a:pt x="1028515" y="-8643"/>
                  <a:pt x="1257663" y="0"/>
                </a:cubicBezTo>
                <a:cubicBezTo>
                  <a:pt x="1486811" y="8643"/>
                  <a:pt x="1839702" y="-26096"/>
                  <a:pt x="1995856" y="0"/>
                </a:cubicBezTo>
                <a:cubicBezTo>
                  <a:pt x="2152010" y="26096"/>
                  <a:pt x="2551364" y="22924"/>
                  <a:pt x="2734049" y="0"/>
                </a:cubicBezTo>
                <a:cubicBezTo>
                  <a:pt x="2713130" y="138092"/>
                  <a:pt x="2701704" y="480636"/>
                  <a:pt x="2734049" y="648485"/>
                </a:cubicBezTo>
                <a:cubicBezTo>
                  <a:pt x="2766394" y="816335"/>
                  <a:pt x="2704629" y="1080146"/>
                  <a:pt x="2734049" y="1323439"/>
                </a:cubicBezTo>
                <a:cubicBezTo>
                  <a:pt x="2586181" y="1301256"/>
                  <a:pt x="2228945" y="1318826"/>
                  <a:pt x="2050537" y="1323439"/>
                </a:cubicBezTo>
                <a:cubicBezTo>
                  <a:pt x="1872129" y="1328052"/>
                  <a:pt x="1525959" y="1307608"/>
                  <a:pt x="1312344" y="1323439"/>
                </a:cubicBezTo>
                <a:cubicBezTo>
                  <a:pt x="1098729" y="1339270"/>
                  <a:pt x="874367" y="1341417"/>
                  <a:pt x="710853" y="1323439"/>
                </a:cubicBezTo>
                <a:cubicBezTo>
                  <a:pt x="547339" y="1305461"/>
                  <a:pt x="327650" y="1308927"/>
                  <a:pt x="0" y="1323439"/>
                </a:cubicBezTo>
                <a:cubicBezTo>
                  <a:pt x="26796" y="1099052"/>
                  <a:pt x="-7820" y="801412"/>
                  <a:pt x="0" y="661720"/>
                </a:cubicBezTo>
                <a:cubicBezTo>
                  <a:pt x="7820" y="522028"/>
                  <a:pt x="-17305" y="232413"/>
                  <a:pt x="0" y="0"/>
                </a:cubicBezTo>
                <a:close/>
              </a:path>
            </a:pathLst>
          </a:custGeom>
          <a:noFill/>
          <a:ln w="381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b="1" i="1" dirty="0">
                <a:solidFill>
                  <a:srgbClr val="FFFF00"/>
                </a:solidFill>
              </a:rPr>
              <a:t>REFLECTION: 2 minutes</a:t>
            </a:r>
          </a:p>
          <a:p>
            <a:pPr algn="ctr"/>
            <a:r>
              <a:rPr lang="en-US" sz="2000" dirty="0">
                <a:solidFill>
                  <a:srgbClr val="FFFF00"/>
                </a:solidFill>
              </a:rPr>
              <a:t>List all the online platforms you use and accounts you have. </a:t>
            </a:r>
          </a:p>
        </p:txBody>
      </p:sp>
    </p:spTree>
    <p:extLst>
      <p:ext uri="{BB962C8B-B14F-4D97-AF65-F5344CB8AC3E}">
        <p14:creationId xmlns:p14="http://schemas.microsoft.com/office/powerpoint/2010/main" val="396923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dissolve">
                                      <p:cBhvr>
                                        <p:cTn id="35" dur="500"/>
                                        <p:tgtEl>
                                          <p:spTgt spid="3">
                                            <p:txEl>
                                              <p:pRg st="7" end="7"/>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dissolv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bg/>
                                          </p:spTgt>
                                        </p:tgtEl>
                                        <p:attrNameLst>
                                          <p:attrName>style.visibility</p:attrName>
                                        </p:attrNameLst>
                                      </p:cBhvr>
                                      <p:to>
                                        <p:strVal val="visible"/>
                                      </p:to>
                                    </p:set>
                                    <p:anim calcmode="lin" valueType="num">
                                      <p:cBhvr additive="base">
                                        <p:cTn id="48" dur="500" fill="hold"/>
                                        <p:tgtEl>
                                          <p:spTgt spid="5">
                                            <p:bg/>
                                          </p:spTgt>
                                        </p:tgtEl>
                                        <p:attrNameLst>
                                          <p:attrName>ppt_x</p:attrName>
                                        </p:attrNameLst>
                                      </p:cBhvr>
                                      <p:tavLst>
                                        <p:tav tm="0">
                                          <p:val>
                                            <p:strVal val="#ppt_x"/>
                                          </p:val>
                                        </p:tav>
                                        <p:tav tm="100000">
                                          <p:val>
                                            <p:strVal val="#ppt_x"/>
                                          </p:val>
                                        </p:tav>
                                      </p:tavLst>
                                    </p:anim>
                                    <p:anim calcmode="lin" valueType="num">
                                      <p:cBhvr additive="base">
                                        <p:cTn id="49" dur="500" fill="hold"/>
                                        <p:tgtEl>
                                          <p:spTgt spid="5">
                                            <p:bg/>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5">
                                            <p:txEl>
                                              <p:pRg st="0" end="0"/>
                                            </p:txEl>
                                          </p:spTgt>
                                        </p:tgtEl>
                                        <p:attrNameLst>
                                          <p:attrName>style.visibility</p:attrName>
                                        </p:attrNameLst>
                                      </p:cBhvr>
                                      <p:to>
                                        <p:strVal val="visible"/>
                                      </p:to>
                                    </p:set>
                                    <p:anim calcmode="lin" valueType="num">
                                      <p:cBhvr additive="base">
                                        <p:cTn id="5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5">
                                            <p:txEl>
                                              <p:pRg st="1" end="1"/>
                                            </p:txEl>
                                          </p:spTgt>
                                        </p:tgtEl>
                                        <p:attrNameLst>
                                          <p:attrName>style.visibility</p:attrName>
                                        </p:attrNameLst>
                                      </p:cBhvr>
                                      <p:to>
                                        <p:strVal val="visible"/>
                                      </p:to>
                                    </p:set>
                                    <p:anim calcmode="lin" valueType="num">
                                      <p:cBhvr additive="base">
                                        <p:cTn id="5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allAtOnce"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 y="0"/>
            <a:ext cx="12192000" cy="6843096"/>
          </a:xfrm>
          <a:prstGeom prst="rect">
            <a:avLst/>
          </a:prstGeom>
        </p:spPr>
      </p:pic>
    </p:spTree>
    <p:extLst>
      <p:ext uri="{BB962C8B-B14F-4D97-AF65-F5344CB8AC3E}">
        <p14:creationId xmlns:p14="http://schemas.microsoft.com/office/powerpoint/2010/main" val="394555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0"/>
            <a:ext cx="12192000" cy="6951306"/>
          </a:xfrm>
          <a:prstGeom prst="rect">
            <a:avLst/>
          </a:prstGeom>
        </p:spPr>
      </p:pic>
    </p:spTree>
    <p:extLst>
      <p:ext uri="{BB962C8B-B14F-4D97-AF65-F5344CB8AC3E}">
        <p14:creationId xmlns:p14="http://schemas.microsoft.com/office/powerpoint/2010/main" val="268726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EAA3-1B37-4522-3039-3F12FCE9593B}"/>
              </a:ext>
            </a:extLst>
          </p:cNvPr>
          <p:cNvSpPr>
            <a:spLocks noGrp="1"/>
          </p:cNvSpPr>
          <p:nvPr>
            <p:ph type="title"/>
          </p:nvPr>
        </p:nvSpPr>
        <p:spPr>
          <a:xfrm>
            <a:off x="1141413" y="618517"/>
            <a:ext cx="2877336" cy="3573339"/>
          </a:xfrm>
        </p:spPr>
        <p:txBody>
          <a:bodyPr>
            <a:normAutofit/>
          </a:bodyPr>
          <a:lstStyle/>
          <a:p>
            <a:pPr algn="ctr"/>
            <a:r>
              <a:rPr lang="en-AU" dirty="0"/>
              <a:t>Activity 2:</a:t>
            </a:r>
            <a:br>
              <a:rPr lang="en-AU" dirty="0"/>
            </a:br>
            <a:br>
              <a:rPr lang="en-AU" dirty="0"/>
            </a:br>
            <a:r>
              <a:rPr lang="en-AU" dirty="0"/>
              <a:t>Keeping Safe internet basics</a:t>
            </a:r>
            <a:br>
              <a:rPr lang="en-AU" dirty="0"/>
            </a:br>
            <a:br>
              <a:rPr lang="en-AU" dirty="0"/>
            </a:br>
            <a:r>
              <a:rPr lang="en-AU" dirty="0"/>
              <a:t>(Pg. 9-10)</a:t>
            </a:r>
          </a:p>
        </p:txBody>
      </p:sp>
      <p:sp>
        <p:nvSpPr>
          <p:cNvPr id="3" name="Content Placeholder 2">
            <a:extLst>
              <a:ext uri="{FF2B5EF4-FFF2-40B4-BE49-F238E27FC236}">
                <a16:creationId xmlns:a16="http://schemas.microsoft.com/office/drawing/2014/main" id="{51A5A0AF-6835-34C5-F99D-2FE8A4900DCA}"/>
              </a:ext>
            </a:extLst>
          </p:cNvPr>
          <p:cNvSpPr>
            <a:spLocks noGrp="1"/>
          </p:cNvSpPr>
          <p:nvPr>
            <p:ph idx="1"/>
          </p:nvPr>
        </p:nvSpPr>
        <p:spPr>
          <a:xfrm>
            <a:off x="4162568" y="413445"/>
            <a:ext cx="7412660" cy="3926161"/>
          </a:xfrm>
        </p:spPr>
        <p:txBody>
          <a:bodyPr>
            <a:normAutofit fontScale="92500"/>
          </a:bodyPr>
          <a:lstStyle/>
          <a:p>
            <a:pPr>
              <a:lnSpc>
                <a:spcPct val="110000"/>
              </a:lnSpc>
            </a:pPr>
            <a:r>
              <a:rPr lang="en-AU" sz="2000" dirty="0"/>
              <a:t>Watch the video on the next slide. </a:t>
            </a:r>
          </a:p>
          <a:p>
            <a:pPr>
              <a:lnSpc>
                <a:spcPct val="110000"/>
              </a:lnSpc>
            </a:pPr>
            <a:r>
              <a:rPr lang="en-AU" sz="2000" dirty="0"/>
              <a:t>Review the online posts and scenarios and consider what could be done to make the scenario safer for the individuals involved.</a:t>
            </a:r>
          </a:p>
          <a:p>
            <a:pPr>
              <a:lnSpc>
                <a:spcPct val="110000"/>
              </a:lnSpc>
            </a:pPr>
            <a:endParaRPr lang="en-AU" sz="2000" dirty="0"/>
          </a:p>
          <a:p>
            <a:pPr lvl="1">
              <a:lnSpc>
                <a:spcPct val="110000"/>
              </a:lnSpc>
            </a:pPr>
            <a:r>
              <a:rPr lang="en-AU" dirty="0"/>
              <a:t>Review and rewrite the social media posts to make them safer for the sender, or those who the post is about.		 (pg.9)</a:t>
            </a:r>
          </a:p>
          <a:p>
            <a:pPr lvl="1">
              <a:lnSpc>
                <a:spcPct val="110000"/>
              </a:lnSpc>
            </a:pPr>
            <a:r>
              <a:rPr lang="en-AU" dirty="0"/>
              <a:t>Read the online scenarios and write down what each character could do in their situation to maintain the safety and wellbeing of anyone involved. 					(pg.10)</a:t>
            </a:r>
            <a:endParaRPr lang="en-AU" dirty="0">
              <a:highlight>
                <a:srgbClr val="FF0000"/>
              </a:highlight>
            </a:endParaRPr>
          </a:p>
          <a:p>
            <a:pPr>
              <a:lnSpc>
                <a:spcPct val="110000"/>
              </a:lnSpc>
            </a:pPr>
            <a:r>
              <a:rPr lang="en-AU" sz="2000" dirty="0"/>
              <a:t>You have 7 minutes. Be prepared to discuss your answers with the class.</a:t>
            </a:r>
          </a:p>
        </p:txBody>
      </p:sp>
      <p:sp>
        <p:nvSpPr>
          <p:cNvPr id="14" name="Round Single Corner Rectangle 9">
            <a:extLst>
              <a:ext uri="{FF2B5EF4-FFF2-40B4-BE49-F238E27FC236}">
                <a16:creationId xmlns:a16="http://schemas.microsoft.com/office/drawing/2014/main" id="{2E11822D-504D-452D-93D6-3788B5DC7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1410" y="4576107"/>
            <a:ext cx="2486073" cy="1706538"/>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Diagonal Corner Rectangle 13">
            <a:extLst>
              <a:ext uri="{FF2B5EF4-FFF2-40B4-BE49-F238E27FC236}">
                <a16:creationId xmlns:a16="http://schemas.microsoft.com/office/drawing/2014/main" id="{2569F601-70B0-4C59-870F-1EB3F73D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5024" y="4576107"/>
            <a:ext cx="2477266" cy="1710603"/>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8D3044-9F44-A24E-5FBB-2E6552FE8DDD}"/>
              </a:ext>
            </a:extLst>
          </p:cNvPr>
          <p:cNvPicPr>
            <a:picLocks noChangeAspect="1"/>
          </p:cNvPicPr>
          <p:nvPr/>
        </p:nvPicPr>
        <p:blipFill rotWithShape="1">
          <a:blip r:embed="rId3">
            <a:extLst>
              <a:ext uri="{28A0092B-C50C-407E-A947-70E740481C1C}">
                <a14:useLocalDpi xmlns:a14="http://schemas.microsoft.com/office/drawing/2010/main" val="0"/>
              </a:ext>
            </a:extLst>
          </a:blip>
          <a:srcRect b="3112"/>
          <a:stretch/>
        </p:blipFill>
        <p:spPr bwMode="auto">
          <a:xfrm>
            <a:off x="1648000" y="4739004"/>
            <a:ext cx="1464863" cy="1380744"/>
          </a:xfrm>
          <a:prstGeom prst="rect">
            <a:avLst/>
          </a:prstGeom>
          <a:ln>
            <a:solidFill>
              <a:schemeClr val="bg1"/>
            </a:solidFill>
          </a:ln>
          <a:extLst>
            <a:ext uri="{53640926-AAD7-44D8-BBD7-CCE9431645EC}">
              <a14:shadowObscured xmlns:a14="http://schemas.microsoft.com/office/drawing/2010/main"/>
            </a:ext>
          </a:extLst>
        </p:spPr>
      </p:pic>
      <p:sp>
        <p:nvSpPr>
          <p:cNvPr id="18" name="Round Diagonal Corner Rectangle 17">
            <a:extLst>
              <a:ext uri="{FF2B5EF4-FFF2-40B4-BE49-F238E27FC236}">
                <a16:creationId xmlns:a16="http://schemas.microsoft.com/office/drawing/2014/main" id="{0AA52D2D-E322-4991-A4A1-BBA8FB6D6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9521" y="4576107"/>
            <a:ext cx="2497573" cy="1710603"/>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92159B-24A1-0DA2-B359-871ED228A38E}"/>
              </a:ext>
            </a:extLst>
          </p:cNvPr>
          <p:cNvPicPr>
            <a:picLocks noChangeAspect="1"/>
          </p:cNvPicPr>
          <p:nvPr/>
        </p:nvPicPr>
        <p:blipFill>
          <a:blip r:embed="rId4"/>
          <a:stretch>
            <a:fillRect/>
          </a:stretch>
        </p:blipFill>
        <p:spPr>
          <a:xfrm>
            <a:off x="6601918" y="4739004"/>
            <a:ext cx="2172777" cy="1380744"/>
          </a:xfrm>
          <a:prstGeom prst="rect">
            <a:avLst/>
          </a:prstGeom>
          <a:ln>
            <a:solidFill>
              <a:schemeClr val="bg1"/>
            </a:solidFill>
          </a:ln>
        </p:spPr>
      </p:pic>
      <p:sp>
        <p:nvSpPr>
          <p:cNvPr id="20" name="Round Single Corner Rectangle 11">
            <a:extLst>
              <a:ext uri="{FF2B5EF4-FFF2-40B4-BE49-F238E27FC236}">
                <a16:creationId xmlns:a16="http://schemas.microsoft.com/office/drawing/2014/main" id="{FC9A139C-B647-4181-888F-16885C3C7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110998" y="4576107"/>
            <a:ext cx="2464229" cy="1706538"/>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CB9830-9B7B-40E5-636B-8638D307D6BA}"/>
              </a:ext>
            </a:extLst>
          </p:cNvPr>
          <p:cNvPicPr>
            <a:picLocks noChangeAspect="1"/>
          </p:cNvPicPr>
          <p:nvPr/>
        </p:nvPicPr>
        <p:blipFill>
          <a:blip r:embed="rId5"/>
          <a:stretch>
            <a:fillRect/>
          </a:stretch>
        </p:blipFill>
        <p:spPr>
          <a:xfrm>
            <a:off x="9251083" y="4739004"/>
            <a:ext cx="2184057" cy="1380744"/>
          </a:xfrm>
          <a:prstGeom prst="rect">
            <a:avLst/>
          </a:prstGeom>
          <a:ln>
            <a:solidFill>
              <a:schemeClr val="bg1"/>
            </a:solidFill>
          </a:ln>
        </p:spPr>
      </p:pic>
      <p:pic>
        <p:nvPicPr>
          <p:cNvPr id="4" name="Picture 3">
            <a:extLst>
              <a:ext uri="{FF2B5EF4-FFF2-40B4-BE49-F238E27FC236}">
                <a16:creationId xmlns:a16="http://schemas.microsoft.com/office/drawing/2014/main" id="{2CD8293F-E948-2FBC-4644-366F8178DD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489" y="4739004"/>
            <a:ext cx="1469809" cy="1380744"/>
          </a:xfrm>
          <a:prstGeom prst="rect">
            <a:avLst/>
          </a:prstGeom>
          <a:ln>
            <a:solidFill>
              <a:schemeClr val="bg1"/>
            </a:solidFill>
          </a:ln>
        </p:spPr>
      </p:pic>
    </p:spTree>
    <p:extLst>
      <p:ext uri="{BB962C8B-B14F-4D97-AF65-F5344CB8AC3E}">
        <p14:creationId xmlns:p14="http://schemas.microsoft.com/office/powerpoint/2010/main" val="3732001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a:extLst>
              <a:ext uri="{FF2B5EF4-FFF2-40B4-BE49-F238E27FC236}">
                <a16:creationId xmlns:a16="http://schemas.microsoft.com/office/drawing/2014/main" id="{07B7ABBD-37DD-4A44-A066-28515B3D206A}"/>
              </a:ext>
            </a:extLst>
          </p:cNvPr>
          <p:cNvPicPr>
            <a:picLocks noChangeAspect="1"/>
          </p:cNvPicPr>
          <p:nvPr/>
        </p:nvPicPr>
        <p:blipFill rotWithShape="1">
          <a:blip r:embed="rId6"/>
          <a:srcRect l="22879" t="10879" r="18718" b="6088"/>
          <a:stretch/>
        </p:blipFill>
        <p:spPr>
          <a:xfrm>
            <a:off x="2100262" y="488949"/>
            <a:ext cx="9705115" cy="6372367"/>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pic>
        <p:nvPicPr>
          <p:cNvPr id="5" name="Online Media 4" title="Year 7 to 9 | Staying Safe Online">
            <a:hlinkClick r:id="" action="ppaction://media"/>
            <a:extLst>
              <a:ext uri="{FF2B5EF4-FFF2-40B4-BE49-F238E27FC236}">
                <a16:creationId xmlns:a16="http://schemas.microsoft.com/office/drawing/2014/main" id="{65B894FC-9CC1-4148-B20D-C7C8E8219F6D}"/>
              </a:ext>
            </a:extLst>
          </p:cNvPr>
          <p:cNvPicPr>
            <a:picLocks noRot="1" noChangeAspect="1"/>
          </p:cNvPicPr>
          <p:nvPr>
            <a:videoFile r:link="rId1"/>
          </p:nvPr>
        </p:nvPicPr>
        <p:blipFill>
          <a:blip r:embed="rId7"/>
          <a:stretch>
            <a:fillRect/>
          </a:stretch>
        </p:blipFill>
        <p:spPr>
          <a:xfrm>
            <a:off x="2629879" y="912813"/>
            <a:ext cx="8547708" cy="5032375"/>
          </a:xfrm>
          <a:prstGeom prst="rect">
            <a:avLst/>
          </a:prstGeom>
        </p:spPr>
      </p:pic>
    </p:spTree>
    <p:extLst>
      <p:ext uri="{BB962C8B-B14F-4D97-AF65-F5344CB8AC3E}">
        <p14:creationId xmlns:p14="http://schemas.microsoft.com/office/powerpoint/2010/main" val="357857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a:extLst>
              <a:ext uri="{FF2B5EF4-FFF2-40B4-BE49-F238E27FC236}">
                <a16:creationId xmlns:a16="http://schemas.microsoft.com/office/drawing/2014/main" id="{293AF626-E872-540A-733A-5629D9897C49}"/>
              </a:ext>
            </a:extLst>
          </p:cNvPr>
          <p:cNvPicPr>
            <a:picLocks noChangeAspect="1"/>
          </p:cNvPicPr>
          <p:nvPr/>
        </p:nvPicPr>
        <p:blipFill rotWithShape="1">
          <a:blip r:embed="rId5">
            <a:alphaModFix/>
          </a:blip>
          <a:srcRect l="474"/>
          <a:stretch/>
        </p:blipFill>
        <p:spPr>
          <a:xfrm>
            <a:off x="3611" y="10"/>
            <a:ext cx="12188389" cy="6857990"/>
          </a:xfrm>
          <a:prstGeom prst="rect">
            <a:avLst/>
          </a:prstGeom>
        </p:spPr>
      </p:pic>
      <p:grpSp>
        <p:nvGrpSpPr>
          <p:cNvPr id="13" name="Group 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6" name="Group 1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2"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17" name="Group 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8" name="Group 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
        <p:nvSpPr>
          <p:cNvPr id="2" name="Title 1">
            <a:extLst>
              <a:ext uri="{FF2B5EF4-FFF2-40B4-BE49-F238E27FC236}">
                <a16:creationId xmlns:a16="http://schemas.microsoft.com/office/drawing/2014/main" id="{11249B37-3043-BE5F-60C9-1482E1127400}"/>
              </a:ext>
            </a:extLst>
          </p:cNvPr>
          <p:cNvSpPr>
            <a:spLocks noGrp="1"/>
          </p:cNvSpPr>
          <p:nvPr>
            <p:ph type="title"/>
          </p:nvPr>
        </p:nvSpPr>
        <p:spPr>
          <a:xfrm>
            <a:off x="6559787" y="1051990"/>
            <a:ext cx="4416187" cy="1092200"/>
          </a:xfrm>
        </p:spPr>
        <p:txBody>
          <a:bodyPr>
            <a:normAutofit/>
          </a:bodyPr>
          <a:lstStyle/>
          <a:p>
            <a:pPr algn="ctr"/>
            <a:r>
              <a:rPr lang="en-AU" dirty="0"/>
              <a:t>Activity 3: </a:t>
            </a:r>
            <a:br>
              <a:rPr lang="en-AU" dirty="0"/>
            </a:br>
            <a:r>
              <a:rPr lang="en-AU" dirty="0"/>
              <a:t>My online status </a:t>
            </a:r>
          </a:p>
        </p:txBody>
      </p:sp>
      <p:sp>
        <p:nvSpPr>
          <p:cNvPr id="3" name="Content Placeholder 2">
            <a:extLst>
              <a:ext uri="{FF2B5EF4-FFF2-40B4-BE49-F238E27FC236}">
                <a16:creationId xmlns:a16="http://schemas.microsoft.com/office/drawing/2014/main" id="{AC4D6E97-897C-9EB4-41E8-A5F633B4D75B}"/>
              </a:ext>
            </a:extLst>
          </p:cNvPr>
          <p:cNvSpPr>
            <a:spLocks noGrp="1"/>
          </p:cNvSpPr>
          <p:nvPr>
            <p:ph idx="1"/>
          </p:nvPr>
        </p:nvSpPr>
        <p:spPr>
          <a:xfrm>
            <a:off x="1320894" y="1598090"/>
            <a:ext cx="9766734" cy="3907365"/>
          </a:xfrm>
        </p:spPr>
        <p:txBody>
          <a:bodyPr anchor="ctr">
            <a:noAutofit/>
          </a:bodyPr>
          <a:lstStyle/>
          <a:p>
            <a:pPr marL="0" indent="0">
              <a:lnSpc>
                <a:spcPct val="110000"/>
              </a:lnSpc>
              <a:buNone/>
            </a:pPr>
            <a:r>
              <a:rPr lang="en-AU" b="1" i="1" dirty="0"/>
              <a:t>SPIT FIRE!!</a:t>
            </a:r>
          </a:p>
          <a:p>
            <a:pPr marL="914400" lvl="1" indent="-457200">
              <a:lnSpc>
                <a:spcPct val="110000"/>
              </a:lnSpc>
              <a:buFont typeface="+mj-lt"/>
              <a:buAutoNum type="arabicPeriod"/>
            </a:pPr>
            <a:r>
              <a:rPr lang="en-AU" sz="1800" dirty="0"/>
              <a:t>What are the different types of </a:t>
            </a:r>
            <a:br>
              <a:rPr lang="en-AU" sz="1800" dirty="0"/>
            </a:br>
            <a:r>
              <a:rPr lang="en-AU" sz="1800" dirty="0"/>
              <a:t>relationships we may have?</a:t>
            </a:r>
          </a:p>
          <a:p>
            <a:pPr lvl="2">
              <a:lnSpc>
                <a:spcPct val="110000"/>
              </a:lnSpc>
            </a:pPr>
            <a:r>
              <a:rPr lang="en-AU" dirty="0"/>
              <a:t>Family</a:t>
            </a:r>
          </a:p>
          <a:p>
            <a:pPr lvl="2">
              <a:lnSpc>
                <a:spcPct val="110000"/>
              </a:lnSpc>
            </a:pPr>
            <a:r>
              <a:rPr lang="en-AU" dirty="0"/>
              <a:t>Casual</a:t>
            </a:r>
          </a:p>
          <a:p>
            <a:pPr lvl="2">
              <a:lnSpc>
                <a:spcPct val="110000"/>
              </a:lnSpc>
            </a:pPr>
            <a:r>
              <a:rPr lang="en-AU" dirty="0"/>
              <a:t>Romantic</a:t>
            </a:r>
          </a:p>
          <a:p>
            <a:pPr lvl="2">
              <a:lnSpc>
                <a:spcPct val="110000"/>
              </a:lnSpc>
            </a:pPr>
            <a:r>
              <a:rPr lang="en-AU" dirty="0"/>
              <a:t>Friends</a:t>
            </a:r>
          </a:p>
          <a:p>
            <a:pPr marL="914400" lvl="1" indent="-457200">
              <a:lnSpc>
                <a:spcPct val="110000"/>
              </a:lnSpc>
              <a:buFont typeface="+mj-lt"/>
              <a:buAutoNum type="arabicPeriod"/>
            </a:pPr>
            <a:r>
              <a:rPr lang="en-AU" sz="1800" dirty="0"/>
              <a:t>What healthy/positive characteristics do we expect from each of these relationships?</a:t>
            </a:r>
          </a:p>
          <a:p>
            <a:pPr lvl="2">
              <a:lnSpc>
                <a:spcPct val="110000"/>
              </a:lnSpc>
            </a:pPr>
            <a:r>
              <a:rPr lang="en-AU" dirty="0"/>
              <a:t>Trust </a:t>
            </a:r>
          </a:p>
          <a:p>
            <a:pPr lvl="2">
              <a:lnSpc>
                <a:spcPct val="110000"/>
              </a:lnSpc>
            </a:pPr>
            <a:r>
              <a:rPr lang="en-AU" dirty="0"/>
              <a:t>Honesty</a:t>
            </a:r>
          </a:p>
          <a:p>
            <a:pPr lvl="2">
              <a:lnSpc>
                <a:spcPct val="110000"/>
              </a:lnSpc>
            </a:pPr>
            <a:r>
              <a:rPr lang="en-AU" dirty="0"/>
              <a:t>Respect </a:t>
            </a:r>
          </a:p>
          <a:p>
            <a:pPr lvl="2">
              <a:lnSpc>
                <a:spcPct val="110000"/>
              </a:lnSpc>
            </a:pPr>
            <a:r>
              <a:rPr lang="en-AU" dirty="0"/>
              <a:t>Communication </a:t>
            </a:r>
          </a:p>
          <a:p>
            <a:pPr lvl="2">
              <a:lnSpc>
                <a:spcPct val="110000"/>
              </a:lnSpc>
            </a:pPr>
            <a:r>
              <a:rPr lang="en-AU" dirty="0"/>
              <a:t>Care</a:t>
            </a:r>
          </a:p>
        </p:txBody>
      </p:sp>
    </p:spTree>
    <p:extLst>
      <p:ext uri="{BB962C8B-B14F-4D97-AF65-F5344CB8AC3E}">
        <p14:creationId xmlns:p14="http://schemas.microsoft.com/office/powerpoint/2010/main" val="2190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1000"/>
                                        <p:tgtEl>
                                          <p:spTgt spid="3">
                                            <p:txEl>
                                              <p:pRg st="9" end="9"/>
                                            </p:txEl>
                                          </p:spTgt>
                                        </p:tgtEl>
                                      </p:cBhvr>
                                    </p:animEffect>
                                    <p:anim calcmode="lin" valueType="num">
                                      <p:cBhvr>
                                        <p:cTn id="4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1000"/>
                                        <p:tgtEl>
                                          <p:spTgt spid="3">
                                            <p:txEl>
                                              <p:pRg st="10" end="10"/>
                                            </p:txEl>
                                          </p:spTgt>
                                        </p:tgtEl>
                                      </p:cBhvr>
                                    </p:animEffect>
                                    <p:anim calcmode="lin" valueType="num">
                                      <p:cBhvr>
                                        <p:cTn id="4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1000"/>
                                        <p:tgtEl>
                                          <p:spTgt spid="3">
                                            <p:txEl>
                                              <p:pRg st="11" end="11"/>
                                            </p:txEl>
                                          </p:spTgt>
                                        </p:tgtEl>
                                      </p:cBhvr>
                                    </p:animEffect>
                                    <p:anim calcmode="lin" valueType="num">
                                      <p:cBhvr>
                                        <p:cTn id="5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D8FA89-D102-5561-731D-BBB14A5C4323}"/>
              </a:ext>
            </a:extLst>
          </p:cNvPr>
          <p:cNvSpPr>
            <a:spLocks noGrp="1"/>
          </p:cNvSpPr>
          <p:nvPr>
            <p:ph type="title"/>
          </p:nvPr>
        </p:nvSpPr>
        <p:spPr>
          <a:xfrm>
            <a:off x="1141413" y="618518"/>
            <a:ext cx="4459286" cy="1478570"/>
          </a:xfrm>
        </p:spPr>
        <p:txBody>
          <a:bodyPr>
            <a:normAutofit/>
          </a:bodyPr>
          <a:lstStyle/>
          <a:p>
            <a:r>
              <a:rPr lang="en-AU" sz="3200" dirty="0"/>
              <a:t>Activity 3: My online status (Pg. 11)</a:t>
            </a:r>
          </a:p>
        </p:txBody>
      </p:sp>
      <p:sp>
        <p:nvSpPr>
          <p:cNvPr id="3" name="Content Placeholder 2">
            <a:extLst>
              <a:ext uri="{FF2B5EF4-FFF2-40B4-BE49-F238E27FC236}">
                <a16:creationId xmlns:a16="http://schemas.microsoft.com/office/drawing/2014/main" id="{BEF5640B-09ED-B1E2-4107-DE5CBED6D03E}"/>
              </a:ext>
            </a:extLst>
          </p:cNvPr>
          <p:cNvSpPr>
            <a:spLocks noGrp="1"/>
          </p:cNvSpPr>
          <p:nvPr>
            <p:ph idx="1"/>
          </p:nvPr>
        </p:nvSpPr>
        <p:spPr>
          <a:xfrm>
            <a:off x="760412" y="2249487"/>
            <a:ext cx="5843840" cy="4278092"/>
          </a:xfrm>
        </p:spPr>
        <p:txBody>
          <a:bodyPr>
            <a:normAutofit/>
          </a:bodyPr>
          <a:lstStyle/>
          <a:p>
            <a:pPr>
              <a:lnSpc>
                <a:spcPct val="110000"/>
              </a:lnSpc>
            </a:pPr>
            <a:r>
              <a:rPr lang="en-AU" sz="1800" dirty="0"/>
              <a:t>Now think about how these relationships may look online. </a:t>
            </a:r>
          </a:p>
          <a:p>
            <a:pPr>
              <a:lnSpc>
                <a:spcPct val="110000"/>
              </a:lnSpc>
            </a:pPr>
            <a:endParaRPr lang="en-AU" sz="1800" dirty="0"/>
          </a:p>
          <a:p>
            <a:pPr>
              <a:lnSpc>
                <a:spcPct val="110000"/>
              </a:lnSpc>
            </a:pPr>
            <a:r>
              <a:rPr lang="en-AU" sz="1600" i="1" dirty="0"/>
              <a:t>Consider the following: </a:t>
            </a:r>
          </a:p>
          <a:p>
            <a:pPr lvl="1">
              <a:lnSpc>
                <a:spcPct val="110000"/>
              </a:lnSpc>
            </a:pPr>
            <a:r>
              <a:rPr lang="en-AU" sz="1600" i="1" dirty="0"/>
              <a:t>What information you would share with someone who you share each type of relationship with?</a:t>
            </a:r>
          </a:p>
          <a:p>
            <a:pPr lvl="1">
              <a:lnSpc>
                <a:spcPct val="110000"/>
              </a:lnSpc>
            </a:pPr>
            <a:endParaRPr lang="en-AU" sz="1600" i="1" dirty="0"/>
          </a:p>
          <a:p>
            <a:pPr lvl="1">
              <a:lnSpc>
                <a:spcPct val="110000"/>
              </a:lnSpc>
            </a:pPr>
            <a:r>
              <a:rPr lang="en-AU" sz="1600" i="1" dirty="0"/>
              <a:t>Would the way the information is shared (i.e., online vs. face to face) impact what information you choose to share?</a:t>
            </a:r>
          </a:p>
          <a:p>
            <a:pPr>
              <a:lnSpc>
                <a:spcPct val="110000"/>
              </a:lnSpc>
            </a:pPr>
            <a:endParaRPr lang="en-AU" sz="1800" dirty="0"/>
          </a:p>
          <a:p>
            <a:pPr>
              <a:lnSpc>
                <a:spcPct val="110000"/>
              </a:lnSpc>
            </a:pPr>
            <a:r>
              <a:rPr lang="en-AU" sz="1800" dirty="0"/>
              <a:t>Complete the worksheet on pg.11</a:t>
            </a:r>
          </a:p>
          <a:p>
            <a:pPr>
              <a:lnSpc>
                <a:spcPct val="110000"/>
              </a:lnSpc>
            </a:pPr>
            <a:r>
              <a:rPr lang="en-AU" sz="1800" dirty="0"/>
              <a:t>You have 7 minutes. Be prepared to share. </a:t>
            </a:r>
          </a:p>
          <a:p>
            <a:pPr>
              <a:lnSpc>
                <a:spcPct val="110000"/>
              </a:lnSpc>
            </a:pPr>
            <a:endParaRPr lang="en-AU" sz="1400" dirty="0"/>
          </a:p>
        </p:txBody>
      </p:sp>
      <p:pic>
        <p:nvPicPr>
          <p:cNvPr id="5" name="Picture 4" descr="A white sheet with black text&#10;&#10;Description automatically generated">
            <a:extLst>
              <a:ext uri="{FF2B5EF4-FFF2-40B4-BE49-F238E27FC236}">
                <a16:creationId xmlns:a16="http://schemas.microsoft.com/office/drawing/2014/main" id="{814F50EC-B673-99C1-A6A7-1D46B6BD5795}"/>
              </a:ext>
            </a:extLst>
          </p:cNvPr>
          <p:cNvPicPr>
            <a:picLocks noChangeAspect="1"/>
          </p:cNvPicPr>
          <p:nvPr/>
        </p:nvPicPr>
        <p:blipFill>
          <a:blip r:embed="rId5"/>
          <a:stretch>
            <a:fillRect/>
          </a:stretch>
        </p:blipFill>
        <p:spPr>
          <a:xfrm>
            <a:off x="6756652" y="330421"/>
            <a:ext cx="4849275" cy="619715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867657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040" y="304800"/>
            <a:ext cx="3929760" cy="6248399"/>
          </a:xfrm>
        </p:spPr>
        <p:txBody>
          <a:bodyPr>
            <a:normAutofit fontScale="85000" lnSpcReduction="10000"/>
          </a:bodyPr>
          <a:lstStyle/>
          <a:p>
            <a:pPr marL="0" indent="0" algn="ctr">
              <a:buNone/>
            </a:pPr>
            <a:r>
              <a:rPr lang="en-AU" dirty="0"/>
              <a:t>For example: </a:t>
            </a:r>
          </a:p>
          <a:p>
            <a:endParaRPr lang="en-AU" dirty="0"/>
          </a:p>
          <a:p>
            <a:r>
              <a:rPr lang="en-AU" dirty="0"/>
              <a:t>When </a:t>
            </a:r>
            <a:r>
              <a:rPr lang="en-AU" u="sng" dirty="0"/>
              <a:t>face to face </a:t>
            </a:r>
            <a:r>
              <a:rPr lang="en-AU" dirty="0"/>
              <a:t>with your </a:t>
            </a:r>
            <a:r>
              <a:rPr lang="en-AU" b="1" dirty="0">
                <a:solidFill>
                  <a:schemeClr val="accent4">
                    <a:lumMod val="75000"/>
                  </a:schemeClr>
                </a:solidFill>
              </a:rPr>
              <a:t>FAMILY</a:t>
            </a:r>
            <a:r>
              <a:rPr lang="en-AU" dirty="0"/>
              <a:t>, what information would you share with them?</a:t>
            </a:r>
          </a:p>
          <a:p>
            <a:endParaRPr lang="en-AU" dirty="0"/>
          </a:p>
          <a:p>
            <a:r>
              <a:rPr lang="en-AU" dirty="0"/>
              <a:t>When speaking with someone you have a </a:t>
            </a:r>
            <a:r>
              <a:rPr lang="en-AU" b="1" dirty="0">
                <a:solidFill>
                  <a:schemeClr val="accent4">
                    <a:lumMod val="75000"/>
                  </a:schemeClr>
                </a:solidFill>
              </a:rPr>
              <a:t>CASUAL</a:t>
            </a:r>
            <a:r>
              <a:rPr lang="en-AU" dirty="0"/>
              <a:t> relationship with </a:t>
            </a:r>
            <a:r>
              <a:rPr lang="en-AU" u="sng" dirty="0"/>
              <a:t>online</a:t>
            </a:r>
            <a:r>
              <a:rPr lang="en-AU" dirty="0"/>
              <a:t>, what information would you share with them?</a:t>
            </a:r>
          </a:p>
          <a:p>
            <a:endParaRPr lang="en-AU" dirty="0"/>
          </a:p>
          <a:p>
            <a:r>
              <a:rPr lang="en-AU" dirty="0"/>
              <a:t>When </a:t>
            </a:r>
            <a:r>
              <a:rPr lang="en-AU" u="sng" dirty="0"/>
              <a:t>texting</a:t>
            </a:r>
            <a:r>
              <a:rPr lang="en-AU" dirty="0"/>
              <a:t> someone you’re </a:t>
            </a:r>
            <a:r>
              <a:rPr lang="en-AU" b="1" dirty="0">
                <a:solidFill>
                  <a:schemeClr val="accent4">
                    <a:lumMod val="40000"/>
                    <a:lumOff val="60000"/>
                  </a:schemeClr>
                </a:solidFill>
              </a:rPr>
              <a:t>ROMANTICALLY</a:t>
            </a:r>
            <a:r>
              <a:rPr lang="en-AU" dirty="0"/>
              <a:t> connected to through any platform, what information would you share with them?</a:t>
            </a:r>
          </a:p>
        </p:txBody>
      </p:sp>
      <p:pic>
        <p:nvPicPr>
          <p:cNvPr id="10" name="Picture 9" descr="A picture containing chart&#10;&#10;Description automatically generated">
            <a:extLst>
              <a:ext uri="{FF2B5EF4-FFF2-40B4-BE49-F238E27FC236}">
                <a16:creationId xmlns:a16="http://schemas.microsoft.com/office/drawing/2014/main" id="{C4EE82BF-95DE-E5B8-79BC-31D3C85FFCC6}"/>
              </a:ext>
            </a:extLst>
          </p:cNvPr>
          <p:cNvPicPr>
            <a:picLocks noChangeAspect="1"/>
          </p:cNvPicPr>
          <p:nvPr/>
        </p:nvPicPr>
        <p:blipFill>
          <a:blip r:embed="rId3"/>
          <a:stretch>
            <a:fillRect/>
          </a:stretch>
        </p:blipFill>
        <p:spPr>
          <a:xfrm>
            <a:off x="4876800" y="0"/>
            <a:ext cx="7315200" cy="6858000"/>
          </a:xfrm>
          <a:prstGeom prst="rect">
            <a:avLst/>
          </a:prstGeom>
        </p:spPr>
      </p:pic>
      <p:sp>
        <p:nvSpPr>
          <p:cNvPr id="11" name="TextBox 10">
            <a:extLst>
              <a:ext uri="{FF2B5EF4-FFF2-40B4-BE49-F238E27FC236}">
                <a16:creationId xmlns:a16="http://schemas.microsoft.com/office/drawing/2014/main" id="{E99721AF-A8AD-FE6D-7007-079656B9E393}"/>
              </a:ext>
            </a:extLst>
          </p:cNvPr>
          <p:cNvSpPr txBox="1"/>
          <p:nvPr/>
        </p:nvSpPr>
        <p:spPr>
          <a:xfrm>
            <a:off x="6286880" y="1402080"/>
            <a:ext cx="1493520" cy="1323439"/>
          </a:xfrm>
          <a:prstGeom prst="rect">
            <a:avLst/>
          </a:prstGeom>
          <a:noFill/>
        </p:spPr>
        <p:txBody>
          <a:bodyPr wrap="square" rtlCol="0">
            <a:spAutoFit/>
          </a:bodyPr>
          <a:lstStyle/>
          <a:p>
            <a:r>
              <a:rPr lang="en-US" sz="1600" dirty="0">
                <a:solidFill>
                  <a:schemeClr val="bg1"/>
                </a:solidFill>
              </a:rPr>
              <a:t>Information about my day.</a:t>
            </a:r>
            <a:br>
              <a:rPr lang="en-US" sz="1600" dirty="0">
                <a:solidFill>
                  <a:schemeClr val="bg1"/>
                </a:solidFill>
              </a:rPr>
            </a:br>
            <a:r>
              <a:rPr lang="en-US" sz="1600" dirty="0">
                <a:solidFill>
                  <a:schemeClr val="bg1"/>
                </a:solidFill>
              </a:rPr>
              <a:t> </a:t>
            </a:r>
          </a:p>
          <a:p>
            <a:r>
              <a:rPr lang="en-US" sz="1600" dirty="0">
                <a:solidFill>
                  <a:schemeClr val="bg1"/>
                </a:solidFill>
              </a:rPr>
              <a:t>Any issues you might be having</a:t>
            </a:r>
          </a:p>
        </p:txBody>
      </p:sp>
      <p:sp>
        <p:nvSpPr>
          <p:cNvPr id="13" name="TextBox 12">
            <a:extLst>
              <a:ext uri="{FF2B5EF4-FFF2-40B4-BE49-F238E27FC236}">
                <a16:creationId xmlns:a16="http://schemas.microsoft.com/office/drawing/2014/main" id="{8B8BBD01-8809-B203-888B-35769ADDFAE9}"/>
              </a:ext>
            </a:extLst>
          </p:cNvPr>
          <p:cNvSpPr txBox="1"/>
          <p:nvPr/>
        </p:nvSpPr>
        <p:spPr>
          <a:xfrm>
            <a:off x="7780400" y="3133634"/>
            <a:ext cx="1322960" cy="1477328"/>
          </a:xfrm>
          <a:prstGeom prst="rect">
            <a:avLst/>
          </a:prstGeom>
          <a:noFill/>
        </p:spPr>
        <p:txBody>
          <a:bodyPr wrap="square" rtlCol="0">
            <a:spAutoFit/>
          </a:bodyPr>
          <a:lstStyle/>
          <a:p>
            <a:r>
              <a:rPr lang="en-US" dirty="0">
                <a:solidFill>
                  <a:schemeClr val="bg1"/>
                </a:solidFill>
              </a:rPr>
              <a:t>Video’s on YouTube you might be interested in.</a:t>
            </a:r>
          </a:p>
        </p:txBody>
      </p:sp>
      <p:sp>
        <p:nvSpPr>
          <p:cNvPr id="14" name="TextBox 13">
            <a:extLst>
              <a:ext uri="{FF2B5EF4-FFF2-40B4-BE49-F238E27FC236}">
                <a16:creationId xmlns:a16="http://schemas.microsoft.com/office/drawing/2014/main" id="{ECEE1465-D491-068F-352C-8ED85C2527B7}"/>
              </a:ext>
            </a:extLst>
          </p:cNvPr>
          <p:cNvSpPr txBox="1"/>
          <p:nvPr/>
        </p:nvSpPr>
        <p:spPr>
          <a:xfrm>
            <a:off x="9103360" y="5019077"/>
            <a:ext cx="1322960" cy="1323439"/>
          </a:xfrm>
          <a:prstGeom prst="rect">
            <a:avLst/>
          </a:prstGeom>
          <a:noFill/>
        </p:spPr>
        <p:txBody>
          <a:bodyPr wrap="square" rtlCol="0">
            <a:spAutoFit/>
          </a:bodyPr>
          <a:lstStyle/>
          <a:p>
            <a:r>
              <a:rPr lang="en-US" sz="1600" dirty="0">
                <a:solidFill>
                  <a:schemeClr val="bg1"/>
                </a:solidFill>
              </a:rPr>
              <a:t>Times to meet up.</a:t>
            </a:r>
            <a:br>
              <a:rPr lang="en-US" sz="1600" dirty="0">
                <a:solidFill>
                  <a:schemeClr val="bg1"/>
                </a:solidFill>
              </a:rPr>
            </a:br>
            <a:r>
              <a:rPr lang="en-US" sz="1600" dirty="0">
                <a:solidFill>
                  <a:schemeClr val="bg1"/>
                </a:solidFill>
              </a:rPr>
              <a:t> </a:t>
            </a:r>
          </a:p>
          <a:p>
            <a:r>
              <a:rPr lang="en-US" sz="1600" dirty="0">
                <a:solidFill>
                  <a:schemeClr val="bg1"/>
                </a:solidFill>
              </a:rPr>
              <a:t>Weekend plans</a:t>
            </a:r>
          </a:p>
        </p:txBody>
      </p:sp>
    </p:spTree>
    <p:extLst>
      <p:ext uri="{BB962C8B-B14F-4D97-AF65-F5344CB8AC3E}">
        <p14:creationId xmlns:p14="http://schemas.microsoft.com/office/powerpoint/2010/main" val="166185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blinds(horizontal)">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blinds(horizontal)">
                                      <p:cBhvr>
                                        <p:cTn id="27" dur="500"/>
                                        <p:tgtEl>
                                          <p:spTgt spid="14">
                                            <p:txEl>
                                              <p:pRg st="0" end="0"/>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xEl>
                                              <p:pRg st="1" end="1"/>
                                            </p:txEl>
                                          </p:spTgt>
                                        </p:tgtEl>
                                        <p:attrNameLst>
                                          <p:attrName>style.visibility</p:attrName>
                                        </p:attrNameLst>
                                      </p:cBhvr>
                                      <p:to>
                                        <p:strVal val="visible"/>
                                      </p:to>
                                    </p:set>
                                    <p:animEffect transition="in" filter="blinds(horizontal)">
                                      <p:cBhvr>
                                        <p:cTn id="30"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040" y="304800"/>
            <a:ext cx="3929760" cy="6248399"/>
          </a:xfrm>
        </p:spPr>
        <p:txBody>
          <a:bodyPr>
            <a:normAutofit fontScale="85000" lnSpcReduction="10000"/>
          </a:bodyPr>
          <a:lstStyle/>
          <a:p>
            <a:pPr marL="0" indent="0" algn="ctr">
              <a:buNone/>
            </a:pPr>
            <a:r>
              <a:rPr lang="en-AU" dirty="0"/>
              <a:t>For example: </a:t>
            </a:r>
          </a:p>
          <a:p>
            <a:endParaRPr lang="en-AU" dirty="0"/>
          </a:p>
          <a:p>
            <a:r>
              <a:rPr lang="en-AU" dirty="0"/>
              <a:t>When </a:t>
            </a:r>
            <a:r>
              <a:rPr lang="en-AU" u="sng" dirty="0"/>
              <a:t>face to face </a:t>
            </a:r>
            <a:r>
              <a:rPr lang="en-AU" dirty="0"/>
              <a:t>with your </a:t>
            </a:r>
            <a:r>
              <a:rPr lang="en-AU" b="1" dirty="0">
                <a:solidFill>
                  <a:schemeClr val="accent4">
                    <a:lumMod val="75000"/>
                  </a:schemeClr>
                </a:solidFill>
              </a:rPr>
              <a:t>FAMILY</a:t>
            </a:r>
            <a:r>
              <a:rPr lang="en-AU" dirty="0"/>
              <a:t>, what information would you share with them?</a:t>
            </a:r>
          </a:p>
          <a:p>
            <a:endParaRPr lang="en-AU" dirty="0"/>
          </a:p>
          <a:p>
            <a:r>
              <a:rPr lang="en-AU" dirty="0"/>
              <a:t>When speaking with someone you have a</a:t>
            </a:r>
            <a:r>
              <a:rPr lang="en-AU" dirty="0">
                <a:solidFill>
                  <a:schemeClr val="accent4">
                    <a:lumMod val="50000"/>
                  </a:schemeClr>
                </a:solidFill>
              </a:rPr>
              <a:t> </a:t>
            </a:r>
            <a:r>
              <a:rPr lang="en-AU" b="1" dirty="0">
                <a:solidFill>
                  <a:schemeClr val="accent4">
                    <a:lumMod val="50000"/>
                  </a:schemeClr>
                </a:solidFill>
              </a:rPr>
              <a:t>CASUAL</a:t>
            </a:r>
            <a:r>
              <a:rPr lang="en-AU" dirty="0">
                <a:solidFill>
                  <a:schemeClr val="accent4">
                    <a:lumMod val="50000"/>
                  </a:schemeClr>
                </a:solidFill>
              </a:rPr>
              <a:t> </a:t>
            </a:r>
            <a:r>
              <a:rPr lang="en-AU" dirty="0"/>
              <a:t>relationship with </a:t>
            </a:r>
            <a:r>
              <a:rPr lang="en-AU" u="sng" dirty="0"/>
              <a:t>online</a:t>
            </a:r>
            <a:r>
              <a:rPr lang="en-AU" dirty="0"/>
              <a:t>, what information would you share with them?</a:t>
            </a:r>
          </a:p>
          <a:p>
            <a:endParaRPr lang="en-AU" dirty="0"/>
          </a:p>
          <a:p>
            <a:r>
              <a:rPr lang="en-AU" dirty="0"/>
              <a:t>When </a:t>
            </a:r>
            <a:r>
              <a:rPr lang="en-AU" u="sng" dirty="0"/>
              <a:t>texting</a:t>
            </a:r>
            <a:r>
              <a:rPr lang="en-AU" dirty="0"/>
              <a:t> someone you’re </a:t>
            </a:r>
            <a:r>
              <a:rPr lang="en-AU" b="1" dirty="0">
                <a:solidFill>
                  <a:schemeClr val="accent4">
                    <a:lumMod val="40000"/>
                    <a:lumOff val="60000"/>
                  </a:schemeClr>
                </a:solidFill>
              </a:rPr>
              <a:t>ROMANTICALLY</a:t>
            </a:r>
            <a:r>
              <a:rPr lang="en-AU" dirty="0"/>
              <a:t> connected to through any platform, what information would you share with them?</a:t>
            </a:r>
          </a:p>
        </p:txBody>
      </p:sp>
      <p:pic>
        <p:nvPicPr>
          <p:cNvPr id="4" name="Picture 3" descr="Table, calendar&#10;&#10;Description automatically generated">
            <a:extLst>
              <a:ext uri="{FF2B5EF4-FFF2-40B4-BE49-F238E27FC236}">
                <a16:creationId xmlns:a16="http://schemas.microsoft.com/office/drawing/2014/main" id="{526D6A49-BC6E-6ACA-E5FD-BE7B1DB0DCCE}"/>
              </a:ext>
            </a:extLst>
          </p:cNvPr>
          <p:cNvPicPr>
            <a:picLocks noChangeAspect="1"/>
          </p:cNvPicPr>
          <p:nvPr/>
        </p:nvPicPr>
        <p:blipFill>
          <a:blip r:embed="rId3"/>
          <a:stretch>
            <a:fillRect/>
          </a:stretch>
        </p:blipFill>
        <p:spPr>
          <a:xfrm>
            <a:off x="4876800" y="0"/>
            <a:ext cx="7315200" cy="6883166"/>
          </a:xfrm>
          <a:prstGeom prst="rect">
            <a:avLst/>
          </a:prstGeom>
        </p:spPr>
      </p:pic>
    </p:spTree>
    <p:extLst>
      <p:ext uri="{BB962C8B-B14F-4D97-AF65-F5344CB8AC3E}">
        <p14:creationId xmlns:p14="http://schemas.microsoft.com/office/powerpoint/2010/main" val="12858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0652CCD-4441-49F7-A726-F9B7857FEB2A}"/>
              </a:ext>
            </a:extLst>
          </p:cNvPr>
          <p:cNvSpPr>
            <a:spLocks noGrp="1"/>
          </p:cNvSpPr>
          <p:nvPr>
            <p:ph idx="1"/>
          </p:nvPr>
        </p:nvSpPr>
        <p:spPr>
          <a:xfrm>
            <a:off x="1196975" y="2226656"/>
            <a:ext cx="4459287" cy="3965046"/>
          </a:xfrm>
        </p:spPr>
        <p:txBody>
          <a:bodyPr>
            <a:normAutofit fontScale="92500" lnSpcReduction="10000"/>
          </a:bodyPr>
          <a:lstStyle/>
          <a:p>
            <a:r>
              <a:rPr lang="en-AU" dirty="0"/>
              <a:t>Watch the webinar on the following slide.</a:t>
            </a:r>
          </a:p>
          <a:p>
            <a:endParaRPr lang="en-AU" dirty="0"/>
          </a:p>
          <a:p>
            <a:r>
              <a:rPr lang="en-AU" dirty="0"/>
              <a:t>While watching, answer the questions on pg.12-13.</a:t>
            </a:r>
          </a:p>
          <a:p>
            <a:endParaRPr lang="en-AU" dirty="0"/>
          </a:p>
          <a:p>
            <a:r>
              <a:rPr lang="en-AU" dirty="0"/>
              <a:t>The video will be paused to give you an opportunity to fill in your answers. </a:t>
            </a:r>
          </a:p>
        </p:txBody>
      </p:sp>
      <p:pic>
        <p:nvPicPr>
          <p:cNvPr id="4" name="Picture 3" descr="Graphical user interface, text&#10;&#10;Description automatically generated">
            <a:extLst>
              <a:ext uri="{FF2B5EF4-FFF2-40B4-BE49-F238E27FC236}">
                <a16:creationId xmlns:a16="http://schemas.microsoft.com/office/drawing/2014/main" id="{7FF4E025-7CF6-46AF-AB43-4F7DF2C2780C}"/>
              </a:ext>
            </a:extLst>
          </p:cNvPr>
          <p:cNvPicPr>
            <a:picLocks noChangeAspect="1"/>
          </p:cNvPicPr>
          <p:nvPr/>
        </p:nvPicPr>
        <p:blipFill>
          <a:blip r:embed="rId5"/>
          <a:stretch>
            <a:fillRect/>
          </a:stretch>
        </p:blipFill>
        <p:spPr>
          <a:xfrm>
            <a:off x="6108658" y="2714019"/>
            <a:ext cx="5456279" cy="311007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6" name="Title 1">
            <a:extLst>
              <a:ext uri="{FF2B5EF4-FFF2-40B4-BE49-F238E27FC236}">
                <a16:creationId xmlns:a16="http://schemas.microsoft.com/office/drawing/2014/main" id="{B75BD642-21EC-525E-B070-50A0460A72AC}"/>
              </a:ext>
            </a:extLst>
          </p:cNvPr>
          <p:cNvSpPr>
            <a:spLocks noGrp="1"/>
          </p:cNvSpPr>
          <p:nvPr>
            <p:ph type="title"/>
          </p:nvPr>
        </p:nvSpPr>
        <p:spPr>
          <a:xfrm>
            <a:off x="1141413" y="618518"/>
            <a:ext cx="9905998" cy="1478570"/>
          </a:xfrm>
        </p:spPr>
        <p:txBody>
          <a:bodyPr/>
          <a:lstStyle/>
          <a:p>
            <a:r>
              <a:rPr lang="en-AU" dirty="0"/>
              <a:t>Optional Activity: </a:t>
            </a:r>
            <a:br>
              <a:rPr lang="en-AU" dirty="0"/>
            </a:br>
            <a:r>
              <a:rPr lang="en-AU" dirty="0"/>
              <a:t>Cyber Smart Kids Webinar (Pg. 12-13)</a:t>
            </a:r>
          </a:p>
        </p:txBody>
      </p:sp>
    </p:spTree>
    <p:extLst>
      <p:ext uri="{BB962C8B-B14F-4D97-AF65-F5344CB8AC3E}">
        <p14:creationId xmlns:p14="http://schemas.microsoft.com/office/powerpoint/2010/main" val="3285051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9A13475-0315-51B4-D3D4-83641EC9059C}"/>
              </a:ext>
            </a:extLst>
          </p:cNvPr>
          <p:cNvSpPr>
            <a:spLocks noGrp="1"/>
          </p:cNvSpPr>
          <p:nvPr>
            <p:ph type="title"/>
          </p:nvPr>
        </p:nvSpPr>
        <p:spPr>
          <a:xfrm>
            <a:off x="4996697" y="618518"/>
            <a:ext cx="6050713" cy="1478570"/>
          </a:xfrm>
        </p:spPr>
        <p:txBody>
          <a:bodyPr>
            <a:normAutofit/>
          </a:bodyPr>
          <a:lstStyle/>
          <a:p>
            <a:r>
              <a:rPr lang="en-US" dirty="0"/>
              <a:t>today's Focus:</a:t>
            </a:r>
          </a:p>
        </p:txBody>
      </p:sp>
      <p:pic>
        <p:nvPicPr>
          <p:cNvPr id="5" name="Picture 4" descr="Hands on keyboard and mouse">
            <a:extLst>
              <a:ext uri="{FF2B5EF4-FFF2-40B4-BE49-F238E27FC236}">
                <a16:creationId xmlns:a16="http://schemas.microsoft.com/office/drawing/2014/main" id="{B4A342C6-6287-8B76-810C-6EE86D2ADA38}"/>
              </a:ext>
            </a:extLst>
          </p:cNvPr>
          <p:cNvPicPr>
            <a:picLocks noChangeAspect="1"/>
          </p:cNvPicPr>
          <p:nvPr/>
        </p:nvPicPr>
        <p:blipFill rotWithShape="1">
          <a:blip r:embed="rId4"/>
          <a:srcRect l="35466" r="19415"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107A4ABC-8006-BD7F-71B9-1EBD0D1C864C}"/>
              </a:ext>
            </a:extLst>
          </p:cNvPr>
          <p:cNvSpPr>
            <a:spLocks noGrp="1"/>
          </p:cNvSpPr>
          <p:nvPr>
            <p:ph idx="1"/>
          </p:nvPr>
        </p:nvSpPr>
        <p:spPr>
          <a:xfrm>
            <a:off x="4968958" y="2249487"/>
            <a:ext cx="6078453" cy="3541714"/>
          </a:xfrm>
        </p:spPr>
        <p:txBody>
          <a:bodyPr>
            <a:normAutofit/>
          </a:bodyPr>
          <a:lstStyle/>
          <a:p>
            <a:r>
              <a:rPr lang="en-US" dirty="0"/>
              <a:t>Consider all the different online platforms. </a:t>
            </a:r>
          </a:p>
          <a:p>
            <a:endParaRPr lang="en-US" dirty="0"/>
          </a:p>
          <a:p>
            <a:r>
              <a:rPr lang="en-US" dirty="0"/>
              <a:t>List reasons why people go online.</a:t>
            </a:r>
          </a:p>
          <a:p>
            <a:endParaRPr lang="en-US" dirty="0"/>
          </a:p>
          <a:p>
            <a:r>
              <a:rPr lang="en-US" dirty="0"/>
              <a:t>Identify potential consequences of being online and reasons why age restrictions exist. </a:t>
            </a:r>
          </a:p>
        </p:txBody>
      </p:sp>
    </p:spTree>
    <p:extLst>
      <p:ext uri="{BB962C8B-B14F-4D97-AF65-F5344CB8AC3E}">
        <p14:creationId xmlns:p14="http://schemas.microsoft.com/office/powerpoint/2010/main" val="830636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E182-91E3-CCE2-84ED-14431D64D910}"/>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5A5D8C7F-CF16-4CE2-3013-9EDEF7799A7A}"/>
              </a:ext>
            </a:extLst>
          </p:cNvPr>
          <p:cNvSpPr>
            <a:spLocks noGrp="1"/>
          </p:cNvSpPr>
          <p:nvPr>
            <p:ph idx="1"/>
          </p:nvPr>
        </p:nvSpPr>
        <p:spPr/>
        <p:txBody>
          <a:bodyPr/>
          <a:lstStyle/>
          <a:p>
            <a:endParaRPr lang="en-AU"/>
          </a:p>
        </p:txBody>
      </p:sp>
      <p:pic>
        <p:nvPicPr>
          <p:cNvPr id="5" name="Online Media 1" title="Communicating Safely Online - ySafe Primary Taster Module">
            <a:hlinkClick r:id="" action="ppaction://media"/>
            <a:extLst>
              <a:ext uri="{FF2B5EF4-FFF2-40B4-BE49-F238E27FC236}">
                <a16:creationId xmlns:a16="http://schemas.microsoft.com/office/drawing/2014/main" id="{52CF3137-041F-8373-2705-942C75E3BCEC}"/>
              </a:ext>
            </a:extLst>
          </p:cNvPr>
          <p:cNvPicPr>
            <a:picLocks noRot="1" noChangeAspect="1"/>
          </p:cNvPicPr>
          <p:nvPr>
            <a:videoFile r:link="rId1"/>
          </p:nvPr>
        </p:nvPicPr>
        <p:blipFill>
          <a:blip r:embed="rId4"/>
          <a:stretch>
            <a:fillRect/>
          </a:stretch>
        </p:blipFill>
        <p:spPr>
          <a:xfrm>
            <a:off x="254746" y="0"/>
            <a:ext cx="11682507" cy="6858000"/>
          </a:xfrm>
          <a:prstGeom prst="rect">
            <a:avLst/>
          </a:prstGeom>
        </p:spPr>
      </p:pic>
    </p:spTree>
    <p:extLst>
      <p:ext uri="{BB962C8B-B14F-4D97-AF65-F5344CB8AC3E}">
        <p14:creationId xmlns:p14="http://schemas.microsoft.com/office/powerpoint/2010/main" val="106565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62" name="Group 1030">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63" name="Rectangle 1031">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026" name="Picture 2" descr="Five Key Components Of Exit Tickets | by dem plates | Medium">
            <a:extLst>
              <a:ext uri="{FF2B5EF4-FFF2-40B4-BE49-F238E27FC236}">
                <a16:creationId xmlns:a16="http://schemas.microsoft.com/office/drawing/2014/main" id="{246744CA-4C43-8967-8D40-DCD5046059E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256" r="5548" b="-1"/>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64" name="Group 1034">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065"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37" name="Group 1036">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057"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058"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059"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60"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038" name="Group 1037">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051"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052"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053"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54"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055"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56"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1039" name="Group 1038">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047"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048"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049"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50"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040" name="Group 1039">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041"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042"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043"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44"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045"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46"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
        <p:nvSpPr>
          <p:cNvPr id="2" name="Title 1">
            <a:extLst>
              <a:ext uri="{FF2B5EF4-FFF2-40B4-BE49-F238E27FC236}">
                <a16:creationId xmlns:a16="http://schemas.microsoft.com/office/drawing/2014/main" id="{0FF3569C-3E7C-2F74-86B9-C8C32A677972}"/>
              </a:ext>
            </a:extLst>
          </p:cNvPr>
          <p:cNvSpPr>
            <a:spLocks noGrp="1"/>
          </p:cNvSpPr>
          <p:nvPr>
            <p:ph type="title"/>
          </p:nvPr>
        </p:nvSpPr>
        <p:spPr>
          <a:xfrm>
            <a:off x="1143001" y="1007533"/>
            <a:ext cx="9905998" cy="1092200"/>
          </a:xfrm>
        </p:spPr>
        <p:txBody>
          <a:bodyPr>
            <a:normAutofit/>
          </a:bodyPr>
          <a:lstStyle/>
          <a:p>
            <a:pPr algn="ctr"/>
            <a:r>
              <a:rPr lang="en-US"/>
              <a:t>EXIT TICKET:</a:t>
            </a:r>
          </a:p>
        </p:txBody>
      </p:sp>
      <p:sp>
        <p:nvSpPr>
          <p:cNvPr id="3" name="Content Placeholder 2">
            <a:extLst>
              <a:ext uri="{FF2B5EF4-FFF2-40B4-BE49-F238E27FC236}">
                <a16:creationId xmlns:a16="http://schemas.microsoft.com/office/drawing/2014/main" id="{244E2338-DF4C-09CE-CBF0-C7C4B79F0EA8}"/>
              </a:ext>
            </a:extLst>
          </p:cNvPr>
          <p:cNvSpPr>
            <a:spLocks noGrp="1"/>
          </p:cNvSpPr>
          <p:nvPr>
            <p:ph idx="1"/>
          </p:nvPr>
        </p:nvSpPr>
        <p:spPr>
          <a:xfrm>
            <a:off x="1143001" y="2252134"/>
            <a:ext cx="9905999" cy="3454399"/>
          </a:xfrm>
        </p:spPr>
        <p:txBody>
          <a:bodyPr anchor="ctr">
            <a:normAutofit/>
          </a:bodyPr>
          <a:lstStyle/>
          <a:p>
            <a:r>
              <a:rPr lang="en-US" sz="2000" dirty="0"/>
              <a:t>Have a quick chat with your friend about the statement below:</a:t>
            </a:r>
          </a:p>
          <a:p>
            <a:endParaRPr lang="en-US" sz="2000" dirty="0"/>
          </a:p>
          <a:p>
            <a:pPr marL="0" indent="0" algn="ctr">
              <a:buNone/>
            </a:pPr>
            <a:r>
              <a:rPr lang="en-US" i="1" dirty="0"/>
              <a:t>“3 things I can do to stay safe online are…”</a:t>
            </a:r>
          </a:p>
          <a:p>
            <a:pPr marL="0" indent="0" algn="ctr">
              <a:buNone/>
            </a:pPr>
            <a:endParaRPr lang="en-US" sz="2000" dirty="0"/>
          </a:p>
          <a:p>
            <a:r>
              <a:rPr lang="en-US" sz="2000" dirty="0"/>
              <a:t>Share your 3 things with your teacher as you leave the class. </a:t>
            </a:r>
          </a:p>
          <a:p>
            <a:endParaRPr lang="en-US" sz="2000" dirty="0"/>
          </a:p>
          <a:p>
            <a:endParaRPr lang="en-US" sz="2000" dirty="0"/>
          </a:p>
        </p:txBody>
      </p:sp>
    </p:spTree>
    <p:extLst>
      <p:ext uri="{BB962C8B-B14F-4D97-AF65-F5344CB8AC3E}">
        <p14:creationId xmlns:p14="http://schemas.microsoft.com/office/powerpoint/2010/main" val="476838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107611"/>
            <a:ext cx="6858000" cy="1367896"/>
          </a:xfrm>
        </p:spPr>
        <p:txBody>
          <a:bodyPr>
            <a:normAutofit/>
          </a:bodyPr>
          <a:lstStyle/>
          <a:p>
            <a:pPr algn="ctr"/>
            <a:r>
              <a:rPr lang="en-US" dirty="0"/>
              <a:t>Online Safety </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491676"/>
            <a:ext cx="6857999" cy="953029"/>
          </a:xfrm>
        </p:spPr>
        <p:txBody>
          <a:bodyPr>
            <a:normAutofit/>
          </a:bodyPr>
          <a:lstStyle/>
          <a:p>
            <a:pPr algn="ctr"/>
            <a:r>
              <a:rPr lang="en-US" dirty="0"/>
              <a:t>Year 7 Health – 2024</a:t>
            </a:r>
          </a:p>
          <a:p>
            <a:pPr algn="ctr"/>
            <a:r>
              <a:rPr lang="en-US" dirty="0"/>
              <a:t>Lesson 2</a:t>
            </a:r>
          </a:p>
        </p:txBody>
      </p:sp>
    </p:spTree>
    <p:extLst>
      <p:ext uri="{BB962C8B-B14F-4D97-AF65-F5344CB8AC3E}">
        <p14:creationId xmlns:p14="http://schemas.microsoft.com/office/powerpoint/2010/main" val="3799600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69A13475-0315-51B4-D3D4-83641EC9059C}"/>
              </a:ext>
            </a:extLst>
          </p:cNvPr>
          <p:cNvSpPr>
            <a:spLocks noGrp="1"/>
          </p:cNvSpPr>
          <p:nvPr>
            <p:ph type="title"/>
          </p:nvPr>
        </p:nvSpPr>
        <p:spPr>
          <a:xfrm>
            <a:off x="4996697" y="618518"/>
            <a:ext cx="6050713" cy="1478570"/>
          </a:xfrm>
        </p:spPr>
        <p:txBody>
          <a:bodyPr>
            <a:normAutofit/>
          </a:bodyPr>
          <a:lstStyle/>
          <a:p>
            <a:r>
              <a:rPr lang="en-US" dirty="0"/>
              <a:t>today's Focus:</a:t>
            </a:r>
          </a:p>
        </p:txBody>
      </p:sp>
      <p:pic>
        <p:nvPicPr>
          <p:cNvPr id="5" name="Picture 4" descr="Hands on keyboard and mouse">
            <a:extLst>
              <a:ext uri="{FF2B5EF4-FFF2-40B4-BE49-F238E27FC236}">
                <a16:creationId xmlns:a16="http://schemas.microsoft.com/office/drawing/2014/main" id="{B4A342C6-6287-8B76-810C-6EE86D2ADA38}"/>
              </a:ext>
            </a:extLst>
          </p:cNvPr>
          <p:cNvPicPr>
            <a:picLocks noChangeAspect="1"/>
          </p:cNvPicPr>
          <p:nvPr/>
        </p:nvPicPr>
        <p:blipFill rotWithShape="1">
          <a:blip r:embed="rId4"/>
          <a:srcRect l="35466" r="19415"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107A4ABC-8006-BD7F-71B9-1EBD0D1C864C}"/>
              </a:ext>
            </a:extLst>
          </p:cNvPr>
          <p:cNvSpPr>
            <a:spLocks noGrp="1"/>
          </p:cNvSpPr>
          <p:nvPr>
            <p:ph idx="1"/>
          </p:nvPr>
        </p:nvSpPr>
        <p:spPr>
          <a:xfrm>
            <a:off x="4968958" y="2249487"/>
            <a:ext cx="6078453" cy="3541714"/>
          </a:xfrm>
        </p:spPr>
        <p:txBody>
          <a:bodyPr>
            <a:normAutofit fontScale="92500" lnSpcReduction="20000"/>
          </a:bodyPr>
          <a:lstStyle/>
          <a:p>
            <a:r>
              <a:rPr lang="en-US" dirty="0"/>
              <a:t>List the potential consequences of posting images online.</a:t>
            </a:r>
          </a:p>
          <a:p>
            <a:endParaRPr lang="en-US" dirty="0"/>
          </a:p>
          <a:p>
            <a:r>
              <a:rPr lang="en-US" dirty="0"/>
              <a:t>Define Cyberbullying.</a:t>
            </a:r>
          </a:p>
          <a:p>
            <a:endParaRPr lang="en-US" dirty="0"/>
          </a:p>
          <a:p>
            <a:r>
              <a:rPr lang="en-US" dirty="0"/>
              <a:t>Investigate help seeking resources.</a:t>
            </a:r>
          </a:p>
          <a:p>
            <a:endParaRPr lang="en-US" dirty="0"/>
          </a:p>
          <a:p>
            <a:r>
              <a:rPr lang="en-US" dirty="0"/>
              <a:t>Reflect on your own online safety practices. </a:t>
            </a:r>
          </a:p>
        </p:txBody>
      </p:sp>
    </p:spTree>
    <p:extLst>
      <p:ext uri="{BB962C8B-B14F-4D97-AF65-F5344CB8AC3E}">
        <p14:creationId xmlns:p14="http://schemas.microsoft.com/office/powerpoint/2010/main" val="1308825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7283" y="2157984"/>
            <a:ext cx="10757433" cy="4206240"/>
          </a:xfrm>
        </p:spPr>
        <p:txBody>
          <a:bodyPr>
            <a:normAutofit fontScale="77500" lnSpcReduction="20000"/>
          </a:bodyPr>
          <a:lstStyle/>
          <a:p>
            <a:r>
              <a:rPr lang="en-AU" dirty="0"/>
              <a:t>In the first 5 minutes of each lesson, you will complete your revision page, you will find these throughout your booklet. </a:t>
            </a:r>
          </a:p>
          <a:p>
            <a:r>
              <a:rPr lang="en-AU" dirty="0"/>
              <a:t>The revision page consists of three questions. </a:t>
            </a:r>
            <a:r>
              <a:rPr lang="en-AU" b="1" dirty="0"/>
              <a:t>It will need to be completed in detail. One-word answers will not be accepted.</a:t>
            </a:r>
          </a:p>
          <a:p>
            <a:pPr marL="0" indent="0">
              <a:buNone/>
            </a:pPr>
            <a:r>
              <a:rPr lang="en-AU" dirty="0"/>
              <a:t>The three questions :</a:t>
            </a:r>
          </a:p>
          <a:p>
            <a:pPr marL="457200" indent="-457200">
              <a:buAutoNum type="arabicPeriod"/>
            </a:pPr>
            <a:r>
              <a:rPr lang="en-AU" dirty="0"/>
              <a:t>What two concepts or ideas did I learn in class last week?</a:t>
            </a:r>
          </a:p>
          <a:p>
            <a:pPr marL="457200" indent="-457200">
              <a:buAutoNum type="arabicPeriod"/>
            </a:pPr>
            <a:r>
              <a:rPr lang="en-AU" dirty="0"/>
              <a:t>What did I find interesting about last week’s lesson? Provide a specific example. </a:t>
            </a:r>
          </a:p>
          <a:p>
            <a:pPr marL="457200" indent="-457200">
              <a:buAutoNum type="arabicPeriod"/>
            </a:pPr>
            <a:r>
              <a:rPr lang="en-AU" dirty="0"/>
              <a:t>Any questions or new words you have learnt?</a:t>
            </a:r>
          </a:p>
          <a:p>
            <a:pPr marL="457200" indent="-457200">
              <a:buAutoNum type="arabicPeriod"/>
            </a:pPr>
            <a:endParaRPr lang="en-AU" dirty="0"/>
          </a:p>
          <a:p>
            <a:pPr marL="0" indent="0" algn="ctr">
              <a:buNone/>
            </a:pPr>
            <a:r>
              <a:rPr lang="en-AU" b="1" i="1" dirty="0"/>
              <a:t>The teacher will go over this each lesson with you to see what you have learnt. It is a great way for you to revisit content and test your memory. </a:t>
            </a:r>
          </a:p>
        </p:txBody>
      </p:sp>
      <p:pic>
        <p:nvPicPr>
          <p:cNvPr id="4" name="Picture 3"/>
          <p:cNvPicPr>
            <a:picLocks noChangeAspect="1"/>
          </p:cNvPicPr>
          <p:nvPr/>
        </p:nvPicPr>
        <p:blipFill>
          <a:blip r:embed="rId3"/>
          <a:stretch>
            <a:fillRect/>
          </a:stretch>
        </p:blipFill>
        <p:spPr>
          <a:xfrm>
            <a:off x="1202919" y="180784"/>
            <a:ext cx="9410700" cy="1620583"/>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374168" y="1788652"/>
            <a:ext cx="931098" cy="369332"/>
          </a:xfrm>
          <a:prstGeom prst="rect">
            <a:avLst/>
          </a:prstGeom>
          <a:noFill/>
        </p:spPr>
        <p:txBody>
          <a:bodyPr wrap="square">
            <a:spAutoFit/>
          </a:bodyPr>
          <a:lstStyle/>
          <a:p>
            <a:r>
              <a:rPr lang="en-AU" dirty="0"/>
              <a:t>(Pg. 14)</a:t>
            </a:r>
          </a:p>
        </p:txBody>
      </p:sp>
    </p:spTree>
    <p:extLst>
      <p:ext uri="{BB962C8B-B14F-4D97-AF65-F5344CB8AC3E}">
        <p14:creationId xmlns:p14="http://schemas.microsoft.com/office/powerpoint/2010/main" val="2035976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396" y="-1"/>
            <a:ext cx="5387260" cy="6863209"/>
          </a:xfrm>
          <a:prstGeom prst="rect">
            <a:avLst/>
          </a:prstGeom>
        </p:spPr>
      </p:pic>
      <p:pic>
        <p:nvPicPr>
          <p:cNvPr id="5" name="Picture 4"/>
          <p:cNvPicPr>
            <a:picLocks noChangeAspect="1"/>
          </p:cNvPicPr>
          <p:nvPr/>
        </p:nvPicPr>
        <p:blipFill>
          <a:blip r:embed="rId4"/>
          <a:stretch>
            <a:fillRect/>
          </a:stretch>
        </p:blipFill>
        <p:spPr>
          <a:xfrm>
            <a:off x="5374434" y="0"/>
            <a:ext cx="6817566" cy="6857999"/>
          </a:xfrm>
          <a:prstGeom prst="rect">
            <a:avLst/>
          </a:prstGeom>
        </p:spPr>
      </p:pic>
    </p:spTree>
    <p:extLst>
      <p:ext uri="{BB962C8B-B14F-4D97-AF65-F5344CB8AC3E}">
        <p14:creationId xmlns:p14="http://schemas.microsoft.com/office/powerpoint/2010/main" val="404077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813D-B45F-5930-A566-5FFE768FB6B5}"/>
              </a:ext>
            </a:extLst>
          </p:cNvPr>
          <p:cNvSpPr>
            <a:spLocks noGrp="1"/>
          </p:cNvSpPr>
          <p:nvPr>
            <p:ph type="title"/>
          </p:nvPr>
        </p:nvSpPr>
        <p:spPr/>
        <p:txBody>
          <a:bodyPr/>
          <a:lstStyle/>
          <a:p>
            <a:r>
              <a:rPr lang="en-AU" dirty="0"/>
              <a:t>HOOK: Give one, Get one</a:t>
            </a:r>
            <a:br>
              <a:rPr lang="en-AU" dirty="0"/>
            </a:br>
            <a:r>
              <a:rPr lang="en-AU" dirty="0"/>
              <a:t>Consequences of posting images online</a:t>
            </a:r>
          </a:p>
        </p:txBody>
      </p:sp>
      <p:sp>
        <p:nvSpPr>
          <p:cNvPr id="3" name="Content Placeholder 2">
            <a:extLst>
              <a:ext uri="{FF2B5EF4-FFF2-40B4-BE49-F238E27FC236}">
                <a16:creationId xmlns:a16="http://schemas.microsoft.com/office/drawing/2014/main" id="{2A444B8B-1754-D258-D648-727D29705827}"/>
              </a:ext>
            </a:extLst>
          </p:cNvPr>
          <p:cNvSpPr>
            <a:spLocks noGrp="1"/>
          </p:cNvSpPr>
          <p:nvPr>
            <p:ph idx="1"/>
          </p:nvPr>
        </p:nvSpPr>
        <p:spPr>
          <a:xfrm>
            <a:off x="1141412" y="2249486"/>
            <a:ext cx="9905999" cy="4369677"/>
          </a:xfrm>
        </p:spPr>
        <p:txBody>
          <a:bodyPr>
            <a:normAutofit fontScale="92500" lnSpcReduction="10000"/>
          </a:bodyPr>
          <a:lstStyle/>
          <a:p>
            <a:r>
              <a:rPr lang="en-AU" dirty="0"/>
              <a:t>Each student will receive a sticky note. </a:t>
            </a:r>
          </a:p>
          <a:p>
            <a:r>
              <a:rPr lang="en-AU" dirty="0"/>
              <a:t>You will have 2 minutes to answer the question: </a:t>
            </a:r>
          </a:p>
          <a:p>
            <a:endParaRPr lang="en-AU" dirty="0"/>
          </a:p>
          <a:p>
            <a:pPr marL="0" indent="0" algn="ctr">
              <a:buNone/>
            </a:pPr>
            <a:r>
              <a:rPr lang="en-AU" b="1" i="1" dirty="0"/>
              <a:t>What are some possible consequences of sending images online?</a:t>
            </a:r>
          </a:p>
          <a:p>
            <a:pPr marL="457200" lvl="1" indent="0">
              <a:buNone/>
            </a:pPr>
            <a:endParaRPr lang="en-AU" dirty="0"/>
          </a:p>
          <a:p>
            <a:r>
              <a:rPr lang="en-AU" dirty="0"/>
              <a:t>You will then have another 2 minutes to walk around the room and </a:t>
            </a:r>
            <a:r>
              <a:rPr lang="en-AU" b="1" dirty="0"/>
              <a:t>GIVE ONE</a:t>
            </a:r>
            <a:r>
              <a:rPr lang="en-AU" dirty="0"/>
              <a:t> answer to a classmate and </a:t>
            </a:r>
            <a:r>
              <a:rPr lang="en-AU" b="1" dirty="0"/>
              <a:t>GET ONE </a:t>
            </a:r>
            <a:r>
              <a:rPr lang="en-AU" dirty="0"/>
              <a:t>answer back in return. </a:t>
            </a:r>
          </a:p>
          <a:p>
            <a:r>
              <a:rPr lang="en-AU" dirty="0"/>
              <a:t>Create a list as big as you can.</a:t>
            </a:r>
          </a:p>
          <a:p>
            <a:r>
              <a:rPr lang="en-AU" dirty="0"/>
              <a:t>Be prepared to share your answers. </a:t>
            </a:r>
          </a:p>
        </p:txBody>
      </p:sp>
      <p:pic>
        <p:nvPicPr>
          <p:cNvPr id="4" name="Picture 2" descr="Embarrassed : Charly Haley : 9781503828087">
            <a:extLst>
              <a:ext uri="{FF2B5EF4-FFF2-40B4-BE49-F238E27FC236}">
                <a16:creationId xmlns:a16="http://schemas.microsoft.com/office/drawing/2014/main" id="{F2CDFDD0-6934-A23F-7B4C-49C9BEA8F8C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496" b="92582" l="500" r="97000">
                        <a14:foregroundMark x1="52000" y1="93175" x2="52000" y2="93175"/>
                        <a14:foregroundMark x1="97000" y1="52819" x2="97000" y2="52819"/>
                        <a14:foregroundMark x1="6250" y1="43323" x2="6250" y2="43323"/>
                        <a14:foregroundMark x1="500" y1="45697" x2="500" y2="45697"/>
                      </a14:backgroundRemoval>
                    </a14:imgEffect>
                  </a14:imgLayer>
                </a14:imgProps>
              </a:ext>
              <a:ext uri="{28A0092B-C50C-407E-A947-70E740481C1C}">
                <a14:useLocalDpi xmlns:a14="http://schemas.microsoft.com/office/drawing/2010/main" val="0"/>
              </a:ext>
            </a:extLst>
          </a:blip>
          <a:srcRect/>
          <a:stretch>
            <a:fillRect/>
          </a:stretch>
        </p:blipFill>
        <p:spPr bwMode="auto">
          <a:xfrm>
            <a:off x="9176165" y="1521576"/>
            <a:ext cx="3015835" cy="254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082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618518"/>
            <a:ext cx="10129967" cy="1478570"/>
          </a:xfrm>
        </p:spPr>
        <p:txBody>
          <a:bodyPr>
            <a:noAutofit/>
          </a:bodyPr>
          <a:lstStyle/>
          <a:p>
            <a:r>
              <a:rPr lang="en-AU" sz="3200" dirty="0"/>
              <a:t>HOOK:</a:t>
            </a:r>
            <a:br>
              <a:rPr lang="en-AU" sz="3200" dirty="0"/>
            </a:br>
            <a:r>
              <a:rPr lang="en-AU" sz="3200" dirty="0"/>
              <a:t>Consequences of posting images ONLINE (Pg. 15)</a:t>
            </a:r>
          </a:p>
        </p:txBody>
      </p:sp>
      <p:pic>
        <p:nvPicPr>
          <p:cNvPr id="3074" name="Picture 2" descr="Embarrassed : Charly Haley : 9781503828087">
            <a:extLst>
              <a:ext uri="{FF2B5EF4-FFF2-40B4-BE49-F238E27FC236}">
                <a16:creationId xmlns:a16="http://schemas.microsoft.com/office/drawing/2014/main" id="{6FCE80C0-5959-40F1-939F-0813A2F38DD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496" b="92582" l="500" r="97000">
                        <a14:foregroundMark x1="52000" y1="93175" x2="52000" y2="93175"/>
                        <a14:foregroundMark x1="97000" y1="52819" x2="97000" y2="52819"/>
                        <a14:foregroundMark x1="6250" y1="43323" x2="6250" y2="43323"/>
                        <a14:foregroundMark x1="500" y1="45697" x2="500" y2="45697"/>
                      </a14:backgroundRemoval>
                    </a14:imgEffect>
                  </a14:imgLayer>
                </a14:imgProps>
              </a:ext>
              <a:ext uri="{28A0092B-C50C-407E-A947-70E740481C1C}">
                <a14:useLocalDpi xmlns:a14="http://schemas.microsoft.com/office/drawing/2010/main" val="0"/>
              </a:ext>
            </a:extLst>
          </a:blip>
          <a:srcRect/>
          <a:stretch>
            <a:fillRect/>
          </a:stretch>
        </p:blipFill>
        <p:spPr bwMode="auto">
          <a:xfrm>
            <a:off x="9176165" y="1617110"/>
            <a:ext cx="3015835" cy="254084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22DEBB7-9C2D-4419-8787-A9EA72A3D555}"/>
              </a:ext>
            </a:extLst>
          </p:cNvPr>
          <p:cNvSpPr>
            <a:spLocks noGrp="1"/>
          </p:cNvSpPr>
          <p:nvPr>
            <p:ph idx="1"/>
          </p:nvPr>
        </p:nvSpPr>
        <p:spPr>
          <a:xfrm>
            <a:off x="1379681" y="2097088"/>
            <a:ext cx="9770539" cy="4388224"/>
          </a:xfrm>
        </p:spPr>
        <p:txBody>
          <a:bodyPr>
            <a:normAutofit fontScale="70000" lnSpcReduction="20000"/>
          </a:bodyPr>
          <a:lstStyle/>
          <a:p>
            <a:r>
              <a:rPr lang="en-AU" sz="2900" dirty="0"/>
              <a:t>You lose control over your images </a:t>
            </a:r>
          </a:p>
          <a:p>
            <a:r>
              <a:rPr lang="en-AU" sz="2900" dirty="0"/>
              <a:t>You can’t take a photo back from the internet </a:t>
            </a:r>
          </a:p>
          <a:p>
            <a:r>
              <a:rPr lang="en-AU" sz="2900" dirty="0"/>
              <a:t>Digital kidnapping </a:t>
            </a:r>
          </a:p>
          <a:p>
            <a:r>
              <a:rPr lang="en-AU" sz="2900" dirty="0"/>
              <a:t>Online bullying (Cyberbullying) </a:t>
            </a:r>
          </a:p>
          <a:p>
            <a:r>
              <a:rPr lang="en-AU" sz="2900" dirty="0"/>
              <a:t>Online predators </a:t>
            </a:r>
          </a:p>
          <a:p>
            <a:r>
              <a:rPr lang="en-GB" sz="2900" dirty="0"/>
              <a:t>Posting an inappropriate photo can damage a reputation and cause problems years later</a:t>
            </a:r>
          </a:p>
          <a:p>
            <a:r>
              <a:rPr lang="en-GB" sz="2900" dirty="0"/>
              <a:t>Screen shots can be taken </a:t>
            </a:r>
          </a:p>
          <a:p>
            <a:r>
              <a:rPr lang="en-GB" sz="2900" dirty="0"/>
              <a:t>Open yourself up to negative comments</a:t>
            </a:r>
          </a:p>
          <a:p>
            <a:r>
              <a:rPr lang="en-GB" sz="2900" dirty="0"/>
              <a:t>Images shared can end up in the wrong hands </a:t>
            </a:r>
          </a:p>
          <a:p>
            <a:pPr marL="0" indent="0">
              <a:buNone/>
            </a:pPr>
            <a:endParaRPr lang="en-AU" dirty="0"/>
          </a:p>
          <a:p>
            <a:endParaRPr lang="en-AU" dirty="0"/>
          </a:p>
          <a:p>
            <a:endParaRPr lang="en-AU" dirty="0"/>
          </a:p>
        </p:txBody>
      </p:sp>
      <p:sp>
        <p:nvSpPr>
          <p:cNvPr id="3" name="TextBox 2">
            <a:extLst>
              <a:ext uri="{FF2B5EF4-FFF2-40B4-BE49-F238E27FC236}">
                <a16:creationId xmlns:a16="http://schemas.microsoft.com/office/drawing/2014/main" id="{F9182178-46DE-B322-78D6-77CB0382CCFE}"/>
              </a:ext>
            </a:extLst>
          </p:cNvPr>
          <p:cNvSpPr txBox="1"/>
          <p:nvPr/>
        </p:nvSpPr>
        <p:spPr>
          <a:xfrm>
            <a:off x="7315201" y="5129243"/>
            <a:ext cx="4203510" cy="995422"/>
          </a:xfrm>
          <a:prstGeom prst="ellipse">
            <a:avLst/>
          </a:prstGeom>
          <a:solidFill>
            <a:schemeClr val="accent4">
              <a:lumMod val="75000"/>
            </a:schemeClr>
          </a:solidFill>
          <a:ln w="57150">
            <a:solidFill>
              <a:schemeClr val="accent4"/>
            </a:solidFill>
          </a:ln>
        </p:spPr>
        <p:txBody>
          <a:bodyPr wrap="square" rtlCol="0">
            <a:spAutoFit/>
          </a:bodyPr>
          <a:lstStyle/>
          <a:p>
            <a:pPr algn="ctr"/>
            <a:r>
              <a:rPr lang="en-AU" sz="2000" dirty="0"/>
              <a:t>Write this list into your workbooks on </a:t>
            </a:r>
            <a:r>
              <a:rPr lang="en-AU" sz="2000" dirty="0">
                <a:highlight>
                  <a:srgbClr val="FF0000"/>
                </a:highlight>
              </a:rPr>
              <a:t>pg._____</a:t>
            </a:r>
          </a:p>
        </p:txBody>
      </p:sp>
    </p:spTree>
    <p:extLst>
      <p:ext uri="{BB962C8B-B14F-4D97-AF65-F5344CB8AC3E}">
        <p14:creationId xmlns:p14="http://schemas.microsoft.com/office/powerpoint/2010/main" val="98777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image of a hand touching flowers">
            <a:extLst>
              <a:ext uri="{FF2B5EF4-FFF2-40B4-BE49-F238E27FC236}">
                <a16:creationId xmlns:a16="http://schemas.microsoft.com/office/drawing/2014/main" id="{6ED587D6-ECFD-9D99-BE1A-EDDAFD1C2FD2}"/>
              </a:ext>
            </a:extLst>
          </p:cNvPr>
          <p:cNvPicPr>
            <a:picLocks noChangeAspect="1"/>
          </p:cNvPicPr>
          <p:nvPr/>
        </p:nvPicPr>
        <p:blipFill rotWithShape="1">
          <a:blip r:embed="rId4"/>
          <a:srcRect l="10469" r="44412"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15E90FD9-6595-AB3F-2283-A58850B6515E}"/>
              </a:ext>
            </a:extLst>
          </p:cNvPr>
          <p:cNvSpPr>
            <a:spLocks noGrp="1"/>
          </p:cNvSpPr>
          <p:nvPr>
            <p:ph idx="1"/>
          </p:nvPr>
        </p:nvSpPr>
        <p:spPr>
          <a:xfrm>
            <a:off x="5294397" y="1093788"/>
            <a:ext cx="6078453" cy="4697413"/>
          </a:xfrm>
        </p:spPr>
        <p:txBody>
          <a:bodyPr>
            <a:normAutofit fontScale="85000" lnSpcReduction="10000"/>
          </a:bodyPr>
          <a:lstStyle/>
          <a:p>
            <a:pPr marL="0" indent="0" algn="ctr">
              <a:buNone/>
            </a:pPr>
            <a:r>
              <a:rPr lang="en-US" sz="4000" dirty="0"/>
              <a:t>It is okay to share images, but it is important to think about the possible consequences that could occur and consider if it is worth it. </a:t>
            </a:r>
          </a:p>
          <a:p>
            <a:pPr marL="0" indent="0" algn="ctr">
              <a:buNone/>
            </a:pPr>
            <a:endParaRPr lang="en-US" sz="4000" dirty="0"/>
          </a:p>
          <a:p>
            <a:pPr marL="0" indent="0" algn="ctr">
              <a:buNone/>
            </a:pPr>
            <a:r>
              <a:rPr lang="en-US" sz="4000" dirty="0"/>
              <a:t>And this goes for sharing any kind of information.</a:t>
            </a:r>
          </a:p>
        </p:txBody>
      </p:sp>
    </p:spTree>
    <p:extLst>
      <p:ext uri="{BB962C8B-B14F-4D97-AF65-F5344CB8AC3E}">
        <p14:creationId xmlns:p14="http://schemas.microsoft.com/office/powerpoint/2010/main" val="1385843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up of stacked books">
            <a:extLst>
              <a:ext uri="{FF2B5EF4-FFF2-40B4-BE49-F238E27FC236}">
                <a16:creationId xmlns:a16="http://schemas.microsoft.com/office/drawing/2014/main" id="{626B949D-C7D2-0DD2-B2C7-8CF0F10B5CE5}"/>
              </a:ext>
            </a:extLst>
          </p:cNvPr>
          <p:cNvPicPr>
            <a:picLocks noChangeAspect="1"/>
          </p:cNvPicPr>
          <p:nvPr/>
        </p:nvPicPr>
        <p:blipFill rotWithShape="1">
          <a:blip r:embed="rId5">
            <a:alphaModFix/>
          </a:blip>
          <a:srcRect l="29"/>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5"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6"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37"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38"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9"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7" name="Group 16">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3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3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3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18" name="Group 17">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6"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7"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8"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9"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9" name="Group 18">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0"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21"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22"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3"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24"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5"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
        <p:nvSpPr>
          <p:cNvPr id="2" name="Title 1">
            <a:extLst>
              <a:ext uri="{FF2B5EF4-FFF2-40B4-BE49-F238E27FC236}">
                <a16:creationId xmlns:a16="http://schemas.microsoft.com/office/drawing/2014/main" id="{F433DA74-51AB-10AF-C7EE-A5136B1C6EEB}"/>
              </a:ext>
            </a:extLst>
          </p:cNvPr>
          <p:cNvSpPr>
            <a:spLocks noGrp="1"/>
          </p:cNvSpPr>
          <p:nvPr>
            <p:ph type="title"/>
          </p:nvPr>
        </p:nvSpPr>
        <p:spPr>
          <a:xfrm>
            <a:off x="1143001" y="1007533"/>
            <a:ext cx="9905998" cy="1092200"/>
          </a:xfrm>
        </p:spPr>
        <p:txBody>
          <a:bodyPr>
            <a:normAutofit/>
          </a:bodyPr>
          <a:lstStyle/>
          <a:p>
            <a:pPr algn="ctr"/>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515B7809-64A7-0A0A-96F5-BB881313458C}"/>
              </a:ext>
            </a:extLst>
          </p:cNvPr>
          <p:cNvSpPr>
            <a:spLocks noGrp="1"/>
          </p:cNvSpPr>
          <p:nvPr>
            <p:ph idx="1"/>
          </p:nvPr>
        </p:nvSpPr>
        <p:spPr>
          <a:xfrm>
            <a:off x="1143001" y="2252134"/>
            <a:ext cx="9905999" cy="3454399"/>
          </a:xfrm>
        </p:spPr>
        <p:txBody>
          <a:bodyPr anchor="ctr">
            <a:normAutofit/>
          </a:bodyPr>
          <a:lstStyle/>
          <a:p>
            <a:r>
              <a:rPr lang="en-US" sz="2000" dirty="0"/>
              <a:t>At the front of your books is your glossary. Turn to your glossary and add the following words and their definitions:</a:t>
            </a:r>
          </a:p>
          <a:p>
            <a:endParaRPr lang="en-US" sz="2000" dirty="0"/>
          </a:p>
          <a:p>
            <a:r>
              <a:rPr lang="en-US" sz="2000" b="1" i="1" dirty="0"/>
              <a:t>Cyber Bullying:</a:t>
            </a:r>
          </a:p>
          <a:p>
            <a:pPr lvl="1"/>
            <a:r>
              <a:rPr lang="en-AU" b="0" i="0" dirty="0">
                <a:effectLst/>
              </a:rPr>
              <a:t>Cyberbullying is bullying that takes place over digital devices like mobile phones, computers, and tablets. </a:t>
            </a:r>
          </a:p>
        </p:txBody>
      </p:sp>
    </p:spTree>
    <p:extLst>
      <p:ext uri="{BB962C8B-B14F-4D97-AF65-F5344CB8AC3E}">
        <p14:creationId xmlns:p14="http://schemas.microsoft.com/office/powerpoint/2010/main" val="345050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61CF684D-BC1F-4307-B33C-6B70DCFDAD9B}"/>
              </a:ext>
            </a:extLst>
          </p:cNvPr>
          <p:cNvSpPr/>
          <p:nvPr/>
        </p:nvSpPr>
        <p:spPr>
          <a:xfrm>
            <a:off x="0" y="385100"/>
            <a:ext cx="11981834" cy="5800204"/>
          </a:xfrm>
          <a:prstGeom prst="cloudCallout">
            <a:avLst>
              <a:gd name="adj1" fmla="val -40082"/>
              <a:gd name="adj2" fmla="val 51053"/>
            </a:avLst>
          </a:prstGeom>
          <a:solidFill>
            <a:schemeClr val="accent5">
              <a:lumMod val="60000"/>
              <a:lumOff val="4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F8600866-3F74-4CD1-89AE-31D86A90443D}"/>
              </a:ext>
            </a:extLst>
          </p:cNvPr>
          <p:cNvSpPr>
            <a:spLocks noGrp="1"/>
          </p:cNvSpPr>
          <p:nvPr>
            <p:ph idx="1"/>
          </p:nvPr>
        </p:nvSpPr>
        <p:spPr>
          <a:xfrm>
            <a:off x="1132081" y="1251111"/>
            <a:ext cx="9905999" cy="3541714"/>
          </a:xfrm>
        </p:spPr>
        <p:txBody>
          <a:bodyPr>
            <a:normAutofit/>
          </a:bodyPr>
          <a:lstStyle/>
          <a:p>
            <a:pPr marL="0" indent="0" algn="ctr">
              <a:buNone/>
            </a:pPr>
            <a:endParaRPr lang="en-AU" dirty="0"/>
          </a:p>
          <a:p>
            <a:pPr marL="0" indent="0" algn="ctr">
              <a:buNone/>
            </a:pPr>
            <a:r>
              <a:rPr lang="en-AU" dirty="0">
                <a:solidFill>
                  <a:schemeClr val="bg1"/>
                </a:solidFill>
              </a:rPr>
              <a:t>The internet can be a wonderful tool for you to learn, communicate with others and play games, but this isn’t without risks. Children are accessing technology and the internet at a younger age than ever before. It’s never too early to start chatting about how to stay safe online. The key message is that if you ever see anything that makes you feel unsafe, worried or scared, then you should report to someone you trust. </a:t>
            </a:r>
          </a:p>
        </p:txBody>
      </p:sp>
    </p:spTree>
    <p:extLst>
      <p:ext uri="{BB962C8B-B14F-4D97-AF65-F5344CB8AC3E}">
        <p14:creationId xmlns:p14="http://schemas.microsoft.com/office/powerpoint/2010/main" val="2159358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6C65-40C5-3FB7-8313-AFC3FD9D565A}"/>
              </a:ext>
            </a:extLst>
          </p:cNvPr>
          <p:cNvSpPr>
            <a:spLocks noGrp="1"/>
          </p:cNvSpPr>
          <p:nvPr>
            <p:ph type="title"/>
          </p:nvPr>
        </p:nvSpPr>
        <p:spPr>
          <a:xfrm>
            <a:off x="1141413" y="402828"/>
            <a:ext cx="9905998" cy="1478570"/>
          </a:xfrm>
        </p:spPr>
        <p:txBody>
          <a:bodyPr/>
          <a:lstStyle/>
          <a:p>
            <a:r>
              <a:rPr lang="en-AU" dirty="0"/>
              <a:t>ACTIVITY 1:</a:t>
            </a:r>
            <a:br>
              <a:rPr lang="en-AU" dirty="0"/>
            </a:br>
            <a:r>
              <a:rPr lang="en-AU" dirty="0"/>
              <a:t>Is it cyberbullying?</a:t>
            </a:r>
          </a:p>
        </p:txBody>
      </p:sp>
      <p:pic>
        <p:nvPicPr>
          <p:cNvPr id="4" name="Online Media 3" title="Is it Cyberbullying?">
            <a:hlinkClick r:id="" action="ppaction://media"/>
            <a:extLst>
              <a:ext uri="{FF2B5EF4-FFF2-40B4-BE49-F238E27FC236}">
                <a16:creationId xmlns:a16="http://schemas.microsoft.com/office/drawing/2014/main" id="{83D174F0-8379-7662-FF44-FB75128571E8}"/>
              </a:ext>
            </a:extLst>
          </p:cNvPr>
          <p:cNvPicPr>
            <a:picLocks noGrp="1" noRot="1" noChangeAspect="1"/>
          </p:cNvPicPr>
          <p:nvPr>
            <p:ph idx="1"/>
            <a:videoFile r:link="rId1"/>
          </p:nvPr>
        </p:nvPicPr>
        <p:blipFill>
          <a:blip r:embed="rId4"/>
          <a:stretch>
            <a:fillRect/>
          </a:stretch>
        </p:blipFill>
        <p:spPr>
          <a:xfrm>
            <a:off x="3370121" y="1881398"/>
            <a:ext cx="7927840" cy="4478858"/>
          </a:xfrm>
          <a:prstGeom prst="rect">
            <a:avLst/>
          </a:prstGeom>
        </p:spPr>
      </p:pic>
      <p:sp>
        <p:nvSpPr>
          <p:cNvPr id="6" name="TextBox 5">
            <a:extLst>
              <a:ext uri="{FF2B5EF4-FFF2-40B4-BE49-F238E27FC236}">
                <a16:creationId xmlns:a16="http://schemas.microsoft.com/office/drawing/2014/main" id="{3E141FDE-277E-61B0-BF8B-687881C3B5C8}"/>
              </a:ext>
            </a:extLst>
          </p:cNvPr>
          <p:cNvSpPr txBox="1"/>
          <p:nvPr/>
        </p:nvSpPr>
        <p:spPr>
          <a:xfrm>
            <a:off x="5793475" y="618518"/>
            <a:ext cx="6100548" cy="1200329"/>
          </a:xfrm>
          <a:prstGeom prst="rect">
            <a:avLst/>
          </a:prstGeom>
          <a:noFill/>
        </p:spPr>
        <p:txBody>
          <a:bodyPr wrap="square">
            <a:spAutoFit/>
          </a:bodyPr>
          <a:lstStyle/>
          <a:p>
            <a:r>
              <a:rPr lang="en-AU" b="0" i="0" dirty="0">
                <a:solidFill>
                  <a:srgbClr val="1B324B"/>
                </a:solidFill>
                <a:effectLst/>
                <a:latin typeface="Roboto Slab" panose="020B0604020202020204" pitchFamily="2" charset="0"/>
              </a:rPr>
              <a:t>In 2021, 44% of Australian young people reported having a negative online experience in a 6-month timeframe, this includes 15% who received threats or abuse online.</a:t>
            </a:r>
            <a:endParaRPr lang="en-AU" dirty="0"/>
          </a:p>
        </p:txBody>
      </p:sp>
      <p:sp>
        <p:nvSpPr>
          <p:cNvPr id="7" name="TextBox 6">
            <a:extLst>
              <a:ext uri="{FF2B5EF4-FFF2-40B4-BE49-F238E27FC236}">
                <a16:creationId xmlns:a16="http://schemas.microsoft.com/office/drawing/2014/main" id="{D1551D35-3B53-1B97-0D2D-21E7E6268E83}"/>
              </a:ext>
            </a:extLst>
          </p:cNvPr>
          <p:cNvSpPr txBox="1"/>
          <p:nvPr/>
        </p:nvSpPr>
        <p:spPr>
          <a:xfrm>
            <a:off x="1141413" y="2274167"/>
            <a:ext cx="1902038" cy="3693319"/>
          </a:xfrm>
          <a:prstGeom prst="rect">
            <a:avLst/>
          </a:prstGeom>
          <a:noFill/>
        </p:spPr>
        <p:txBody>
          <a:bodyPr wrap="square" rtlCol="0">
            <a:spAutoFit/>
          </a:bodyPr>
          <a:lstStyle/>
          <a:p>
            <a:r>
              <a:rPr lang="en-AU" dirty="0"/>
              <a:t>Self-reflection:</a:t>
            </a:r>
          </a:p>
          <a:p>
            <a:endParaRPr lang="en-AU" dirty="0"/>
          </a:p>
          <a:p>
            <a:r>
              <a:rPr lang="en-AU" dirty="0"/>
              <a:t>While watching the video, think about if there has been a time where you have seen cyberbullying occur. </a:t>
            </a:r>
          </a:p>
          <a:p>
            <a:br>
              <a:rPr lang="en-AU" dirty="0"/>
            </a:br>
            <a:r>
              <a:rPr lang="en-AU" dirty="0"/>
              <a:t>What happened and what was the outcome?</a:t>
            </a:r>
          </a:p>
        </p:txBody>
      </p:sp>
    </p:spTree>
    <p:extLst>
      <p:ext uri="{BB962C8B-B14F-4D97-AF65-F5344CB8AC3E}">
        <p14:creationId xmlns:p14="http://schemas.microsoft.com/office/powerpoint/2010/main" val="285641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254082-EAB6-BA64-D7B8-78731A866E20}"/>
              </a:ext>
            </a:extLst>
          </p:cNvPr>
          <p:cNvSpPr>
            <a:spLocks noGrp="1"/>
          </p:cNvSpPr>
          <p:nvPr>
            <p:ph type="title"/>
          </p:nvPr>
        </p:nvSpPr>
        <p:spPr>
          <a:xfrm>
            <a:off x="2221448" y="684000"/>
            <a:ext cx="4459286" cy="1478570"/>
          </a:xfrm>
        </p:spPr>
        <p:txBody>
          <a:bodyPr>
            <a:normAutofit/>
          </a:bodyPr>
          <a:lstStyle/>
          <a:p>
            <a:r>
              <a:rPr lang="en-AU" sz="3200" dirty="0"/>
              <a:t>Cyberbullying (Pg. 16)</a:t>
            </a:r>
          </a:p>
        </p:txBody>
      </p:sp>
      <p:sp>
        <p:nvSpPr>
          <p:cNvPr id="3" name="Content Placeholder 2">
            <a:extLst>
              <a:ext uri="{FF2B5EF4-FFF2-40B4-BE49-F238E27FC236}">
                <a16:creationId xmlns:a16="http://schemas.microsoft.com/office/drawing/2014/main" id="{B138F5F0-25EA-69D4-387F-17DDBB2E3BA7}"/>
              </a:ext>
            </a:extLst>
          </p:cNvPr>
          <p:cNvSpPr>
            <a:spLocks noGrp="1"/>
          </p:cNvSpPr>
          <p:nvPr>
            <p:ph idx="1"/>
          </p:nvPr>
        </p:nvSpPr>
        <p:spPr>
          <a:xfrm>
            <a:off x="1320213" y="2689059"/>
            <a:ext cx="10008809" cy="4168941"/>
          </a:xfrm>
        </p:spPr>
        <p:txBody>
          <a:bodyPr>
            <a:normAutofit/>
          </a:bodyPr>
          <a:lstStyle/>
          <a:p>
            <a:pPr>
              <a:lnSpc>
                <a:spcPct val="110000"/>
              </a:lnSpc>
            </a:pPr>
            <a:r>
              <a:rPr lang="en-AU" sz="2000" b="0" i="0" dirty="0">
                <a:effectLst/>
              </a:rPr>
              <a:t>Cyberbullying is bullying that takes place over digital devices like mobile phones, computers, and tablets. </a:t>
            </a:r>
          </a:p>
          <a:p>
            <a:pPr>
              <a:lnSpc>
                <a:spcPct val="110000"/>
              </a:lnSpc>
            </a:pPr>
            <a:r>
              <a:rPr lang="en-AU" sz="2000" b="0" i="0" dirty="0">
                <a:effectLst/>
              </a:rPr>
              <a:t>Cyberbullying can occur through SMS, Text, and apps, or online in social media, forums, or gaming where people can view, participate in, or share content. </a:t>
            </a:r>
          </a:p>
          <a:p>
            <a:pPr>
              <a:lnSpc>
                <a:spcPct val="110000"/>
              </a:lnSpc>
            </a:pPr>
            <a:r>
              <a:rPr lang="en-AU" sz="2000" b="0" i="0" dirty="0">
                <a:effectLst/>
              </a:rPr>
              <a:t>Cyberbullying includes sending, posting, or sharing negative, harmful, false, or mean content about someone else. </a:t>
            </a:r>
          </a:p>
          <a:p>
            <a:pPr>
              <a:lnSpc>
                <a:spcPct val="110000"/>
              </a:lnSpc>
            </a:pPr>
            <a:r>
              <a:rPr lang="en-AU" sz="2000" b="0" i="0" dirty="0">
                <a:effectLst/>
              </a:rPr>
              <a:t>It can include sharing personal or private information about someone else, causing embarrassment or humiliation. </a:t>
            </a:r>
          </a:p>
          <a:p>
            <a:pPr>
              <a:lnSpc>
                <a:spcPct val="110000"/>
              </a:lnSpc>
            </a:pPr>
            <a:r>
              <a:rPr lang="en-AU" sz="2000" b="0" i="0" dirty="0">
                <a:effectLst/>
              </a:rPr>
              <a:t>Some cyberbullying crosses the line into unlawful or criminal behaviour.</a:t>
            </a:r>
            <a:endParaRPr lang="en-US" sz="2000" dirty="0"/>
          </a:p>
          <a:p>
            <a:pPr>
              <a:lnSpc>
                <a:spcPct val="110000"/>
              </a:lnSpc>
            </a:pPr>
            <a:endParaRPr lang="en-AU" sz="1400" dirty="0"/>
          </a:p>
        </p:txBody>
      </p:sp>
      <p:pic>
        <p:nvPicPr>
          <p:cNvPr id="1026" name="Picture 2" descr="Make the Internet a Better, Safer Place on Stop Cyberbullying Day">
            <a:extLst>
              <a:ext uri="{FF2B5EF4-FFF2-40B4-BE49-F238E27FC236}">
                <a16:creationId xmlns:a16="http://schemas.microsoft.com/office/drawing/2014/main" id="{D4B9D141-30F8-10CC-8A6C-F654BBDB760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705207" y="242717"/>
            <a:ext cx="3642356" cy="22036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3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4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5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96103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p:cNvSpPr>
            <a:spLocks noGrp="1"/>
          </p:cNvSpPr>
          <p:nvPr>
            <p:ph type="title"/>
          </p:nvPr>
        </p:nvSpPr>
        <p:spPr>
          <a:xfrm>
            <a:off x="1141412" y="618518"/>
            <a:ext cx="5995987" cy="1478570"/>
          </a:xfrm>
        </p:spPr>
        <p:txBody>
          <a:bodyPr>
            <a:normAutofit/>
          </a:bodyPr>
          <a:lstStyle/>
          <a:p>
            <a:r>
              <a:rPr lang="en-AU" sz="3200" dirty="0"/>
              <a:t>How to talk about it (PG.16)</a:t>
            </a:r>
            <a:br>
              <a:rPr lang="en-AU" sz="3200" dirty="0"/>
            </a:br>
            <a:endParaRPr lang="en-AU" sz="3200" dirty="0"/>
          </a:p>
        </p:txBody>
      </p:sp>
      <p:sp>
        <p:nvSpPr>
          <p:cNvPr id="3" name="Content Placeholder 2"/>
          <p:cNvSpPr>
            <a:spLocks noGrp="1"/>
          </p:cNvSpPr>
          <p:nvPr>
            <p:ph idx="1"/>
          </p:nvPr>
        </p:nvSpPr>
        <p:spPr>
          <a:xfrm>
            <a:off x="1020760" y="1608668"/>
            <a:ext cx="10847389" cy="4889728"/>
          </a:xfrm>
        </p:spPr>
        <p:txBody>
          <a:bodyPr>
            <a:normAutofit fontScale="92500" lnSpcReduction="10000"/>
          </a:bodyPr>
          <a:lstStyle/>
          <a:p>
            <a:pPr marL="0" indent="0">
              <a:lnSpc>
                <a:spcPct val="110000"/>
              </a:lnSpc>
              <a:buNone/>
            </a:pPr>
            <a:r>
              <a:rPr lang="en-AU" sz="1900" dirty="0"/>
              <a:t>Often young people ask their friends for help or sometimes they might notice a friend is not behaving in the same way they normally do. </a:t>
            </a:r>
          </a:p>
          <a:p>
            <a:pPr marL="0" indent="0">
              <a:lnSpc>
                <a:spcPct val="110000"/>
              </a:lnSpc>
              <a:buNone/>
            </a:pPr>
            <a:endParaRPr lang="en-AU" sz="1800" dirty="0"/>
          </a:p>
          <a:p>
            <a:pPr marL="0" indent="0">
              <a:lnSpc>
                <a:spcPct val="110000"/>
              </a:lnSpc>
              <a:buNone/>
            </a:pPr>
            <a:r>
              <a:rPr lang="en-AU" sz="1900" b="1" dirty="0"/>
              <a:t>What actions can you take to support your friends if they </a:t>
            </a:r>
            <a:br>
              <a:rPr lang="en-AU" sz="1900" b="1" dirty="0"/>
            </a:br>
            <a:r>
              <a:rPr lang="en-AU" sz="1900" b="1" dirty="0"/>
              <a:t>need help with something occurring online?</a:t>
            </a:r>
          </a:p>
          <a:p>
            <a:pPr marL="0" indent="0">
              <a:lnSpc>
                <a:spcPct val="110000"/>
              </a:lnSpc>
              <a:buNone/>
            </a:pPr>
            <a:endParaRPr lang="en-AU" sz="1600" dirty="0"/>
          </a:p>
          <a:p>
            <a:pPr>
              <a:lnSpc>
                <a:spcPct val="110000"/>
              </a:lnSpc>
              <a:buFontTx/>
              <a:buChar char="-"/>
            </a:pPr>
            <a:r>
              <a:rPr lang="en-AU" sz="1900" dirty="0"/>
              <a:t>Don’t judge them or their issues</a:t>
            </a:r>
          </a:p>
          <a:p>
            <a:pPr>
              <a:lnSpc>
                <a:spcPct val="110000"/>
              </a:lnSpc>
              <a:buFontTx/>
              <a:buChar char="-"/>
            </a:pPr>
            <a:r>
              <a:rPr lang="en-AU" sz="1900" dirty="0"/>
              <a:t>Listen and don’t panic </a:t>
            </a:r>
          </a:p>
          <a:p>
            <a:pPr>
              <a:lnSpc>
                <a:spcPct val="110000"/>
              </a:lnSpc>
              <a:buFontTx/>
              <a:buChar char="-"/>
            </a:pPr>
            <a:r>
              <a:rPr lang="en-AU" sz="1900" dirty="0"/>
              <a:t>Be there for them </a:t>
            </a:r>
          </a:p>
          <a:p>
            <a:pPr>
              <a:lnSpc>
                <a:spcPct val="110000"/>
              </a:lnSpc>
              <a:buFontTx/>
              <a:buChar char="-"/>
            </a:pPr>
            <a:r>
              <a:rPr lang="en-AU" sz="1900" dirty="0"/>
              <a:t>Talk to a trusted adult </a:t>
            </a:r>
          </a:p>
          <a:p>
            <a:pPr>
              <a:lnSpc>
                <a:spcPct val="110000"/>
              </a:lnSpc>
              <a:buFontTx/>
              <a:buChar char="-"/>
            </a:pPr>
            <a:r>
              <a:rPr lang="en-AU" sz="1900" dirty="0"/>
              <a:t>Help them feel better (through things that enjoy doing)</a:t>
            </a:r>
          </a:p>
          <a:p>
            <a:pPr>
              <a:lnSpc>
                <a:spcPct val="110000"/>
              </a:lnSpc>
              <a:buFontTx/>
              <a:buChar char="-"/>
            </a:pPr>
            <a:r>
              <a:rPr lang="en-AU" sz="1900" dirty="0"/>
              <a:t>Know that it gets better</a:t>
            </a:r>
          </a:p>
          <a:p>
            <a:pPr>
              <a:lnSpc>
                <a:spcPct val="110000"/>
              </a:lnSpc>
              <a:buFontTx/>
              <a:buChar char="-"/>
            </a:pPr>
            <a:r>
              <a:rPr lang="en-AU" sz="1900" dirty="0"/>
              <a:t>Get advice online or through a health worker</a:t>
            </a:r>
          </a:p>
        </p:txBody>
      </p:sp>
      <p:pic>
        <p:nvPicPr>
          <p:cNvPr id="1026" name="Picture 2" descr="Helping friends | ReachOut Australia">
            <a:extLst>
              <a:ext uri="{FF2B5EF4-FFF2-40B4-BE49-F238E27FC236}">
                <a16:creationId xmlns:a16="http://schemas.microsoft.com/office/drawing/2014/main" id="{B10392D8-36C1-A6DB-A5A2-47625B3822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86627" y="2663550"/>
            <a:ext cx="4364035" cy="291299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3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4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5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74647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1000"/>
                                        <p:tgtEl>
                                          <p:spTgt spid="3">
                                            <p:txEl>
                                              <p:pRg st="5" end="5"/>
                                            </p:txEl>
                                          </p:spTgt>
                                        </p:tgtEl>
                                      </p:cBhvr>
                                    </p:animEffect>
                                    <p:anim calcmode="lin" valueType="num">
                                      <p:cBhvr>
                                        <p:cTn id="1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1000"/>
                                        <p:tgtEl>
                                          <p:spTgt spid="3">
                                            <p:txEl>
                                              <p:pRg st="6" end="6"/>
                                            </p:txEl>
                                          </p:spTgt>
                                        </p:tgtEl>
                                      </p:cBhvr>
                                    </p:animEffect>
                                    <p:anim calcmode="lin" valueType="num">
                                      <p:cBhvr>
                                        <p:cTn id="2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1000"/>
                                        <p:tgtEl>
                                          <p:spTgt spid="3">
                                            <p:txEl>
                                              <p:pRg st="7" end="7"/>
                                            </p:txEl>
                                          </p:spTgt>
                                        </p:tgtEl>
                                      </p:cBhvr>
                                    </p:animEffect>
                                    <p:anim calcmode="lin" valueType="num">
                                      <p:cBhvr>
                                        <p:cTn id="2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1000"/>
                                        <p:tgtEl>
                                          <p:spTgt spid="3">
                                            <p:txEl>
                                              <p:pRg st="9" end="9"/>
                                            </p:txEl>
                                          </p:spTgt>
                                        </p:tgtEl>
                                      </p:cBhvr>
                                    </p:animEffect>
                                    <p:anim calcmode="lin" valueType="num">
                                      <p:cBhvr>
                                        <p:cTn id="3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1000"/>
                                        <p:tgtEl>
                                          <p:spTgt spid="3">
                                            <p:txEl>
                                              <p:pRg st="10" end="10"/>
                                            </p:txEl>
                                          </p:spTgt>
                                        </p:tgtEl>
                                      </p:cBhvr>
                                    </p:animEffect>
                                    <p:anim calcmode="lin" valueType="num">
                                      <p:cBhvr>
                                        <p:cTn id="4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529C-05DA-5618-CBE0-11102DD87E15}"/>
              </a:ext>
            </a:extLst>
          </p:cNvPr>
          <p:cNvSpPr>
            <a:spLocks noGrp="1"/>
          </p:cNvSpPr>
          <p:nvPr>
            <p:ph type="title"/>
          </p:nvPr>
        </p:nvSpPr>
        <p:spPr/>
        <p:txBody>
          <a:bodyPr/>
          <a:lstStyle/>
          <a:p>
            <a:endParaRPr lang="en-US" dirty="0"/>
          </a:p>
        </p:txBody>
      </p:sp>
      <p:pic>
        <p:nvPicPr>
          <p:cNvPr id="6" name="Online Media 5" descr="Cyberslap">
            <a:hlinkClick r:id="" action="ppaction://media"/>
            <a:extLst>
              <a:ext uri="{FF2B5EF4-FFF2-40B4-BE49-F238E27FC236}">
                <a16:creationId xmlns:a16="http://schemas.microsoft.com/office/drawing/2014/main" id="{4C0F9CC4-52AB-E48F-21A3-CA9168622BDF}"/>
              </a:ext>
            </a:extLst>
          </p:cNvPr>
          <p:cNvPicPr>
            <a:picLocks noGrp="1" noRot="1" noChangeAspect="1"/>
          </p:cNvPicPr>
          <p:nvPr>
            <p:ph idx="1"/>
            <a:videoFile r:link="rId1"/>
          </p:nvPr>
        </p:nvPicPr>
        <p:blipFill>
          <a:blip r:embed="rId4"/>
          <a:stretch>
            <a:fillRect/>
          </a:stretch>
        </p:blipFill>
        <p:spPr>
          <a:xfrm>
            <a:off x="128789" y="194775"/>
            <a:ext cx="11874321" cy="6463602"/>
          </a:xfrm>
          <a:prstGeom prst="rect">
            <a:avLst/>
          </a:prstGeom>
        </p:spPr>
      </p:pic>
    </p:spTree>
    <p:extLst>
      <p:ext uri="{BB962C8B-B14F-4D97-AF65-F5344CB8AC3E}">
        <p14:creationId xmlns:p14="http://schemas.microsoft.com/office/powerpoint/2010/main" val="35189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2295" y="-4094"/>
            <a:ext cx="8387604" cy="1478570"/>
          </a:xfrm>
        </p:spPr>
        <p:txBody>
          <a:bodyPr>
            <a:normAutofit/>
          </a:bodyPr>
          <a:lstStyle/>
          <a:p>
            <a:r>
              <a:rPr lang="en-AU" sz="2500" dirty="0"/>
              <a:t>Activity 2: </a:t>
            </a:r>
            <a:br>
              <a:rPr lang="en-AU" sz="2500" dirty="0"/>
            </a:br>
            <a:r>
              <a:rPr lang="en-AU" sz="2500" dirty="0"/>
              <a:t>Where to access help – Online &amp; OFFLINE </a:t>
            </a:r>
            <a:r>
              <a:rPr lang="en-AU" sz="2800" dirty="0"/>
              <a:t>(Pg. 17-18)</a:t>
            </a:r>
            <a:endParaRPr lang="en-AU" sz="2500" dirty="0"/>
          </a:p>
        </p:txBody>
      </p:sp>
      <p:sp>
        <p:nvSpPr>
          <p:cNvPr id="13" name="Round Single Corner Rectangle 16">
            <a:extLst>
              <a:ext uri="{FF2B5EF4-FFF2-40B4-BE49-F238E27FC236}">
                <a16:creationId xmlns:a16="http://schemas.microsoft.com/office/drawing/2014/main" id="{292371A1-518E-483F-8EF1-A9B3920AF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4973" y="390550"/>
            <a:ext cx="2559744" cy="1391825"/>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eyond Blue - Wikipedia">
            <a:extLst>
              <a:ext uri="{FF2B5EF4-FFF2-40B4-BE49-F238E27FC236}">
                <a16:creationId xmlns:a16="http://schemas.microsoft.com/office/drawing/2014/main" id="{49D5BBE9-D0AF-1C90-4B6F-835535667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52551" y="662981"/>
            <a:ext cx="2258568" cy="846962"/>
          </a:xfrm>
          <a:prstGeom prst="rect">
            <a:avLst/>
          </a:prstGeom>
          <a:noFill/>
        </p:spPr>
      </p:pic>
      <p:sp>
        <p:nvSpPr>
          <p:cNvPr id="15" name="Round Diagonal Corner Rectangle 12">
            <a:extLst>
              <a:ext uri="{FF2B5EF4-FFF2-40B4-BE49-F238E27FC236}">
                <a16:creationId xmlns:a16="http://schemas.microsoft.com/office/drawing/2014/main" id="{3C0DBA35-3705-40ED-9688-0A22263EF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1939177"/>
            <a:ext cx="2565764" cy="1390732"/>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Kids Helpline | healthdirect">
            <a:extLst>
              <a:ext uri="{FF2B5EF4-FFF2-40B4-BE49-F238E27FC236}">
                <a16:creationId xmlns:a16="http://schemas.microsoft.com/office/drawing/2014/main" id="{5D8BAF53-2120-EBC4-01FD-9018137F0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435113" y="2104106"/>
            <a:ext cx="1293444" cy="1064936"/>
          </a:xfrm>
          <a:prstGeom prst="rect">
            <a:avLst/>
          </a:prstGeom>
          <a:noFill/>
        </p:spPr>
      </p:pic>
      <p:sp>
        <p:nvSpPr>
          <p:cNvPr id="17" name="Round Diagonal Corner Rectangle 21">
            <a:extLst>
              <a:ext uri="{FF2B5EF4-FFF2-40B4-BE49-F238E27FC236}">
                <a16:creationId xmlns:a16="http://schemas.microsoft.com/office/drawing/2014/main" id="{3367FF23-7C1A-448D-80B5-42D6C6B72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3508116"/>
            <a:ext cx="2565764" cy="1390732"/>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afe Place to Chat Anonymously, Get Support &amp; Feel Better | ReachOut  Australia">
            <a:extLst>
              <a:ext uri="{FF2B5EF4-FFF2-40B4-BE49-F238E27FC236}">
                <a16:creationId xmlns:a16="http://schemas.microsoft.com/office/drawing/2014/main" id="{167C5634-C1FF-0164-E9E5-0F7E0576302F}"/>
              </a:ext>
            </a:extLst>
          </p:cNvPr>
          <p:cNvPicPr>
            <a:picLocks noChangeAspect="1"/>
          </p:cNvPicPr>
          <p:nvPr/>
        </p:nvPicPr>
        <p:blipFill rotWithShape="1">
          <a:blip r:embed="rId6">
            <a:extLst>
              <a:ext uri="{28A0092B-C50C-407E-A947-70E740481C1C}">
                <a14:useLocalDpi xmlns:a14="http://schemas.microsoft.com/office/drawing/2010/main" val="0"/>
              </a:ext>
            </a:extLst>
          </a:blip>
          <a:srcRect l="12382" t="33192" r="12065" b="33970"/>
          <a:stretch/>
        </p:blipFill>
        <p:spPr bwMode="auto">
          <a:xfrm>
            <a:off x="952551" y="3877886"/>
            <a:ext cx="2258568" cy="655253"/>
          </a:xfrm>
          <a:prstGeom prst="rect">
            <a:avLst/>
          </a:prstGeom>
          <a:noFill/>
          <a:extLst>
            <a:ext uri="{53640926-AAD7-44D8-BBD7-CCE9431645EC}">
              <a14:shadowObscured xmlns:a14="http://schemas.microsoft.com/office/drawing/2010/main"/>
            </a:ext>
          </a:extLst>
        </p:spPr>
      </p:pic>
      <p:sp>
        <p:nvSpPr>
          <p:cNvPr id="19" name="Round Single Corner Rectangle 18">
            <a:extLst>
              <a:ext uri="{FF2B5EF4-FFF2-40B4-BE49-F238E27FC236}">
                <a16:creationId xmlns:a16="http://schemas.microsoft.com/office/drawing/2014/main" id="{49A1AE74-4931-4D1F-8DDB-2326273C3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973" y="5048627"/>
            <a:ext cx="2559744" cy="1379645"/>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een square with white text and white logo&#10;&#10;Description automatically generated">
            <a:extLst>
              <a:ext uri="{FF2B5EF4-FFF2-40B4-BE49-F238E27FC236}">
                <a16:creationId xmlns:a16="http://schemas.microsoft.com/office/drawing/2014/main" id="{868CE1EF-128F-0788-DF49-971FD64F0E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1473301" y="5198407"/>
            <a:ext cx="1217068" cy="1064935"/>
          </a:xfrm>
          <a:prstGeom prst="rect">
            <a:avLst/>
          </a:prstGeom>
          <a:noFill/>
        </p:spPr>
      </p:pic>
      <p:sp>
        <p:nvSpPr>
          <p:cNvPr id="3" name="Content Placeholder 2"/>
          <p:cNvSpPr>
            <a:spLocks noGrp="1"/>
          </p:cNvSpPr>
          <p:nvPr>
            <p:ph idx="1"/>
          </p:nvPr>
        </p:nvSpPr>
        <p:spPr>
          <a:xfrm>
            <a:off x="3657598" y="1206500"/>
            <a:ext cx="8242301" cy="5435600"/>
          </a:xfrm>
        </p:spPr>
        <p:txBody>
          <a:bodyPr>
            <a:normAutofit/>
          </a:bodyPr>
          <a:lstStyle/>
          <a:p>
            <a:pPr marL="0" indent="0" algn="ctr">
              <a:lnSpc>
                <a:spcPct val="110000"/>
              </a:lnSpc>
              <a:buNone/>
            </a:pPr>
            <a:r>
              <a:rPr lang="en-US" sz="1800" dirty="0">
                <a:effectLst/>
                <a:ea typeface="Arial" panose="020B0604020202020204" pitchFamily="34" charset="0"/>
              </a:rPr>
              <a:t>Sometimes bullying and other negative online experiences can impact a person’s mental health in a big way. </a:t>
            </a:r>
            <a:r>
              <a:rPr lang="en-AU" sz="1800" dirty="0"/>
              <a:t>Sometimes we may need a little bit of extra professional help to deal with things that are happening or the way that we are feeling. </a:t>
            </a:r>
          </a:p>
          <a:p>
            <a:pPr marL="0" indent="0">
              <a:lnSpc>
                <a:spcPct val="110000"/>
              </a:lnSpc>
              <a:buNone/>
            </a:pPr>
            <a:endParaRPr lang="en-AU" sz="1800" dirty="0"/>
          </a:p>
          <a:p>
            <a:pPr>
              <a:lnSpc>
                <a:spcPct val="110000"/>
              </a:lnSpc>
            </a:pPr>
            <a:r>
              <a:rPr lang="en-AU" sz="1800" dirty="0"/>
              <a:t>Watch the video on the next slide before completing the next activities.</a:t>
            </a:r>
          </a:p>
          <a:p>
            <a:pPr>
              <a:lnSpc>
                <a:spcPct val="110000"/>
              </a:lnSpc>
            </a:pPr>
            <a:r>
              <a:rPr lang="en-AU" sz="1800" dirty="0"/>
              <a:t>Complete the following:</a:t>
            </a:r>
          </a:p>
          <a:p>
            <a:pPr lvl="1">
              <a:lnSpc>
                <a:spcPct val="110000"/>
              </a:lnSpc>
            </a:pPr>
            <a:r>
              <a:rPr lang="en-AU" sz="1800" dirty="0"/>
              <a:t>Support Agencies – Offline (pg.17)</a:t>
            </a:r>
          </a:p>
          <a:p>
            <a:pPr lvl="2">
              <a:lnSpc>
                <a:spcPct val="110000"/>
              </a:lnSpc>
            </a:pPr>
            <a:r>
              <a:rPr lang="en-AU" sz="1600" dirty="0"/>
              <a:t>Search your local area and record the services you find by using the following website: </a:t>
            </a:r>
            <a:br>
              <a:rPr lang="en-AU" sz="1600" dirty="0"/>
            </a:br>
            <a:r>
              <a:rPr lang="en-AU" sz="1600" dirty="0">
                <a:hlinkClick r:id="rId8"/>
              </a:rPr>
              <a:t>http://www.beyondblue.org.au/getsupport/find-a-professional</a:t>
            </a:r>
            <a:r>
              <a:rPr lang="en-AU" sz="1600" dirty="0"/>
              <a:t> </a:t>
            </a:r>
          </a:p>
          <a:p>
            <a:pPr lvl="1">
              <a:lnSpc>
                <a:spcPct val="110000"/>
              </a:lnSpc>
            </a:pPr>
            <a:endParaRPr lang="en-AU" sz="1800" dirty="0"/>
          </a:p>
          <a:p>
            <a:pPr lvl="1">
              <a:lnSpc>
                <a:spcPct val="110000"/>
              </a:lnSpc>
            </a:pPr>
            <a:r>
              <a:rPr lang="en-AU" sz="1800" dirty="0"/>
              <a:t>Support Agencies – Online.</a:t>
            </a:r>
          </a:p>
          <a:p>
            <a:pPr lvl="2">
              <a:lnSpc>
                <a:spcPct val="110000"/>
              </a:lnSpc>
            </a:pPr>
            <a:r>
              <a:rPr lang="en-AU" sz="1600" dirty="0"/>
              <a:t>Visit the websites listed at the top of pg.18.</a:t>
            </a:r>
          </a:p>
          <a:p>
            <a:pPr lvl="2">
              <a:lnSpc>
                <a:spcPct val="110000"/>
              </a:lnSpc>
            </a:pPr>
            <a:r>
              <a:rPr lang="en-AU" sz="1600" dirty="0"/>
              <a:t>Record what information and support each site offers.</a:t>
            </a:r>
          </a:p>
        </p:txBody>
      </p:sp>
    </p:spTree>
    <p:extLst>
      <p:ext uri="{BB962C8B-B14F-4D97-AF65-F5344CB8AC3E}">
        <p14:creationId xmlns:p14="http://schemas.microsoft.com/office/powerpoint/2010/main" val="3373228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9BB0-E04F-7BBE-BB9D-6E80AA2F28E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6FE4B98B-F90B-213B-D59C-18B2A758D5D3}"/>
              </a:ext>
            </a:extLst>
          </p:cNvPr>
          <p:cNvSpPr>
            <a:spLocks noGrp="1"/>
          </p:cNvSpPr>
          <p:nvPr>
            <p:ph idx="1"/>
          </p:nvPr>
        </p:nvSpPr>
        <p:spPr/>
        <p:txBody>
          <a:bodyPr/>
          <a:lstStyle/>
          <a:p>
            <a:endParaRPr lang="en-AU"/>
          </a:p>
        </p:txBody>
      </p:sp>
      <p:pic>
        <p:nvPicPr>
          <p:cNvPr id="4" name="Online Media 3" title="Junior Journo Jasper chats to Jess from Kids Helpline">
            <a:hlinkClick r:id="" action="ppaction://media"/>
            <a:extLst>
              <a:ext uri="{FF2B5EF4-FFF2-40B4-BE49-F238E27FC236}">
                <a16:creationId xmlns:a16="http://schemas.microsoft.com/office/drawing/2014/main" id="{EE626DD8-DBFF-F9A3-52C4-3329CB50769C}"/>
              </a:ext>
            </a:extLst>
          </p:cNvPr>
          <p:cNvPicPr>
            <a:picLocks noRot="1" noChangeAspect="1"/>
          </p:cNvPicPr>
          <p:nvPr>
            <a:videoFile r:link="rId1"/>
          </p:nvPr>
        </p:nvPicPr>
        <p:blipFill>
          <a:blip r:embed="rId4"/>
          <a:stretch>
            <a:fillRect/>
          </a:stretch>
        </p:blipFill>
        <p:spPr>
          <a:xfrm>
            <a:off x="1319212" y="360949"/>
            <a:ext cx="9905998" cy="613610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1949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FD4D-02E1-096C-FEAE-444B1B8A0519}"/>
              </a:ext>
            </a:extLst>
          </p:cNvPr>
          <p:cNvSpPr>
            <a:spLocks noGrp="1"/>
          </p:cNvSpPr>
          <p:nvPr>
            <p:ph type="title"/>
          </p:nvPr>
        </p:nvSpPr>
        <p:spPr>
          <a:xfrm>
            <a:off x="1141411" y="157800"/>
            <a:ext cx="10578363" cy="1478570"/>
          </a:xfrm>
        </p:spPr>
        <p:txBody>
          <a:bodyPr>
            <a:normAutofit/>
          </a:bodyPr>
          <a:lstStyle/>
          <a:p>
            <a:r>
              <a:rPr lang="en-US" dirty="0"/>
              <a:t>Reflection: My Security safety plan </a:t>
            </a:r>
            <a:r>
              <a:rPr lang="en-AU" dirty="0"/>
              <a:t>(Pg. 21-22)</a:t>
            </a:r>
            <a:endParaRPr lang="en-US" dirty="0"/>
          </a:p>
        </p:txBody>
      </p:sp>
      <p:sp>
        <p:nvSpPr>
          <p:cNvPr id="3" name="Content Placeholder 2">
            <a:extLst>
              <a:ext uri="{FF2B5EF4-FFF2-40B4-BE49-F238E27FC236}">
                <a16:creationId xmlns:a16="http://schemas.microsoft.com/office/drawing/2014/main" id="{CFFD6B84-BFB3-58A9-A688-C79734B7F7DF}"/>
              </a:ext>
            </a:extLst>
          </p:cNvPr>
          <p:cNvSpPr>
            <a:spLocks noGrp="1"/>
          </p:cNvSpPr>
          <p:nvPr>
            <p:ph idx="1"/>
          </p:nvPr>
        </p:nvSpPr>
        <p:spPr>
          <a:xfrm>
            <a:off x="6336727" y="2249487"/>
            <a:ext cx="4710683" cy="3541714"/>
          </a:xfrm>
        </p:spPr>
        <p:txBody>
          <a:bodyPr>
            <a:normAutofit/>
          </a:bodyPr>
          <a:lstStyle/>
          <a:p>
            <a:r>
              <a:rPr lang="en-US" dirty="0"/>
              <a:t>Complete the ‘Be Secure Personal Safety Plan” reflection. </a:t>
            </a:r>
          </a:p>
        </p:txBody>
      </p:sp>
      <p:pic>
        <p:nvPicPr>
          <p:cNvPr id="68" name="Picture 67" descr="A group of cartoon monsters&#10;&#10;Description automatically generated">
            <a:extLst>
              <a:ext uri="{FF2B5EF4-FFF2-40B4-BE49-F238E27FC236}">
                <a16:creationId xmlns:a16="http://schemas.microsoft.com/office/drawing/2014/main" id="{5894358A-B53C-6F97-9ABA-446963EAC1CB}"/>
              </a:ext>
            </a:extLst>
          </p:cNvPr>
          <p:cNvPicPr>
            <a:picLocks noChangeAspect="1"/>
          </p:cNvPicPr>
          <p:nvPr/>
        </p:nvPicPr>
        <p:blipFill>
          <a:blip r:embed="rId4"/>
          <a:stretch>
            <a:fillRect/>
          </a:stretch>
        </p:blipFill>
        <p:spPr>
          <a:xfrm>
            <a:off x="3197191" y="2513016"/>
            <a:ext cx="2898809" cy="3878574"/>
          </a:xfrm>
          <a:prstGeom prst="rect">
            <a:avLst/>
          </a:prstGeom>
          <a:ln w="57150">
            <a:solidFill>
              <a:srgbClr val="55B3B1"/>
            </a:solidFill>
          </a:ln>
        </p:spPr>
      </p:pic>
      <p:pic>
        <p:nvPicPr>
          <p:cNvPr id="6" name="Picture 5" descr="A screen shot of a computer security plan&#10;&#10;Description automatically generated">
            <a:extLst>
              <a:ext uri="{FF2B5EF4-FFF2-40B4-BE49-F238E27FC236}">
                <a16:creationId xmlns:a16="http://schemas.microsoft.com/office/drawing/2014/main" id="{74CA1EA7-0619-6045-B81F-E14125A75141}"/>
              </a:ext>
            </a:extLst>
          </p:cNvPr>
          <p:cNvPicPr>
            <a:picLocks noChangeAspect="1"/>
          </p:cNvPicPr>
          <p:nvPr/>
        </p:nvPicPr>
        <p:blipFill rotWithShape="1">
          <a:blip r:embed="rId5"/>
          <a:srcRect l="6124" t="4445" r="2553" b="2995"/>
          <a:stretch/>
        </p:blipFill>
        <p:spPr>
          <a:xfrm>
            <a:off x="1062760" y="1525795"/>
            <a:ext cx="2898809" cy="3878574"/>
          </a:xfrm>
          <a:prstGeom prst="rect">
            <a:avLst/>
          </a:prstGeom>
          <a:ln w="57150">
            <a:solidFill>
              <a:srgbClr val="55B3B1"/>
            </a:solidFill>
          </a:ln>
        </p:spPr>
      </p:pic>
    </p:spTree>
    <p:extLst>
      <p:ext uri="{BB962C8B-B14F-4D97-AF65-F5344CB8AC3E}">
        <p14:creationId xmlns:p14="http://schemas.microsoft.com/office/powerpoint/2010/main" val="839142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801A-D201-47F3-AA66-2222CDE52671}"/>
              </a:ext>
            </a:extLst>
          </p:cNvPr>
          <p:cNvSpPr>
            <a:spLocks noGrp="1"/>
          </p:cNvSpPr>
          <p:nvPr>
            <p:ph type="title"/>
          </p:nvPr>
        </p:nvSpPr>
        <p:spPr>
          <a:xfrm>
            <a:off x="1068486" y="770917"/>
            <a:ext cx="9905998" cy="1478570"/>
          </a:xfrm>
        </p:spPr>
        <p:txBody>
          <a:bodyPr/>
          <a:lstStyle/>
          <a:p>
            <a:endParaRPr lang="en-AU" dirty="0"/>
          </a:p>
        </p:txBody>
      </p:sp>
      <p:sp>
        <p:nvSpPr>
          <p:cNvPr id="3" name="Content Placeholder 2">
            <a:extLst>
              <a:ext uri="{FF2B5EF4-FFF2-40B4-BE49-F238E27FC236}">
                <a16:creationId xmlns:a16="http://schemas.microsoft.com/office/drawing/2014/main" id="{384CDB2B-D73C-4853-A6EC-59C72D35FA55}"/>
              </a:ext>
            </a:extLst>
          </p:cNvPr>
          <p:cNvSpPr>
            <a:spLocks noGrp="1"/>
          </p:cNvSpPr>
          <p:nvPr>
            <p:ph idx="1"/>
          </p:nvPr>
        </p:nvSpPr>
        <p:spPr>
          <a:xfrm>
            <a:off x="1220633" y="5087893"/>
            <a:ext cx="9905999" cy="1179513"/>
          </a:xfrm>
        </p:spPr>
        <p:txBody>
          <a:bodyPr/>
          <a:lstStyle/>
          <a:p>
            <a:r>
              <a:rPr lang="en-AU" dirty="0">
                <a:hlinkClick r:id="rId3"/>
              </a:rPr>
              <a:t>https://create.kahoot.it/share/duplicate-of-online-safety/9e905853-eb3c-42f7-869d-ee369869f789</a:t>
            </a:r>
            <a:endParaRPr lang="en-AU" dirty="0"/>
          </a:p>
          <a:p>
            <a:endParaRPr lang="en-AU" dirty="0"/>
          </a:p>
        </p:txBody>
      </p:sp>
      <p:pic>
        <p:nvPicPr>
          <p:cNvPr id="4" name="Picture 6" descr="8 Educational Sites Like Kahoot">
            <a:extLst>
              <a:ext uri="{FF2B5EF4-FFF2-40B4-BE49-F238E27FC236}">
                <a16:creationId xmlns:a16="http://schemas.microsoft.com/office/drawing/2014/main" id="{F6BFE143-B1BC-4D07-B01D-5F19D1080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44" r="-4" b="21448"/>
          <a:stretch/>
        </p:blipFill>
        <p:spPr bwMode="auto">
          <a:xfrm>
            <a:off x="637768" y="0"/>
            <a:ext cx="10916463" cy="3602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6EA1B1-669B-4658-A99B-F0AEE0A7793F}"/>
              </a:ext>
            </a:extLst>
          </p:cNvPr>
          <p:cNvSpPr txBox="1"/>
          <p:nvPr/>
        </p:nvSpPr>
        <p:spPr>
          <a:xfrm>
            <a:off x="3466351" y="4052582"/>
            <a:ext cx="5259295" cy="830997"/>
          </a:xfrm>
          <a:prstGeom prst="rect">
            <a:avLst/>
          </a:prstGeom>
          <a:noFill/>
        </p:spPr>
        <p:txBody>
          <a:bodyPr wrap="square" rtlCol="0">
            <a:spAutoFit/>
          </a:bodyPr>
          <a:lstStyle/>
          <a:p>
            <a:pPr algn="ctr"/>
            <a:r>
              <a:rPr lang="en-AU" sz="4800" dirty="0"/>
              <a:t>Online Safety </a:t>
            </a:r>
          </a:p>
        </p:txBody>
      </p:sp>
    </p:spTree>
    <p:extLst>
      <p:ext uri="{BB962C8B-B14F-4D97-AF65-F5344CB8AC3E}">
        <p14:creationId xmlns:p14="http://schemas.microsoft.com/office/powerpoint/2010/main" val="4247303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981C-CD32-41B7-8D9A-2DD9ADF69FB1}"/>
              </a:ext>
            </a:extLst>
          </p:cNvPr>
          <p:cNvSpPr>
            <a:spLocks noGrp="1"/>
          </p:cNvSpPr>
          <p:nvPr>
            <p:ph type="title"/>
          </p:nvPr>
        </p:nvSpPr>
        <p:spPr>
          <a:xfrm>
            <a:off x="731521" y="387661"/>
            <a:ext cx="3531869" cy="1478570"/>
          </a:xfrm>
        </p:spPr>
        <p:txBody>
          <a:bodyPr>
            <a:normAutofit/>
          </a:bodyPr>
          <a:lstStyle/>
          <a:p>
            <a:pPr algn="ctr"/>
            <a:r>
              <a:rPr lang="en-AU" dirty="0"/>
              <a:t>Activity 4: </a:t>
            </a:r>
            <a:br>
              <a:rPr lang="en-AU" dirty="0"/>
            </a:br>
            <a:r>
              <a:rPr lang="en-AU" dirty="0"/>
              <a:t>ACT E-safe</a:t>
            </a:r>
            <a:br>
              <a:rPr lang="en-AU" dirty="0"/>
            </a:br>
            <a:r>
              <a:rPr lang="en-AU" sz="2800" dirty="0"/>
              <a:t>(Pg. 20)</a:t>
            </a:r>
            <a:endParaRPr lang="en-AU" dirty="0">
              <a:highlight>
                <a:srgbClr val="FF0000"/>
              </a:highlight>
            </a:endParaRPr>
          </a:p>
        </p:txBody>
      </p:sp>
      <p:pic>
        <p:nvPicPr>
          <p:cNvPr id="4" name="Online Media 3" title="ACT Esafe">
            <a:hlinkClick r:id="" action="ppaction://media"/>
            <a:extLst>
              <a:ext uri="{FF2B5EF4-FFF2-40B4-BE49-F238E27FC236}">
                <a16:creationId xmlns:a16="http://schemas.microsoft.com/office/drawing/2014/main" id="{A299DE6B-60FD-4752-91B3-C2F42C985289}"/>
              </a:ext>
            </a:extLst>
          </p:cNvPr>
          <p:cNvPicPr>
            <a:picLocks noGrp="1" noRot="1" noChangeAspect="1"/>
          </p:cNvPicPr>
          <p:nvPr>
            <p:ph idx="1"/>
            <a:videoFile r:link="rId1"/>
          </p:nvPr>
        </p:nvPicPr>
        <p:blipFill>
          <a:blip r:embed="rId4"/>
          <a:stretch>
            <a:fillRect/>
          </a:stretch>
        </p:blipFill>
        <p:spPr>
          <a:xfrm>
            <a:off x="2053575" y="2060541"/>
            <a:ext cx="8084850" cy="4567561"/>
          </a:xfrm>
          <a:prstGeom prst="rect">
            <a:avLst/>
          </a:prstGeom>
        </p:spPr>
      </p:pic>
      <p:sp>
        <p:nvSpPr>
          <p:cNvPr id="6" name="TextBox 5">
            <a:extLst>
              <a:ext uri="{FF2B5EF4-FFF2-40B4-BE49-F238E27FC236}">
                <a16:creationId xmlns:a16="http://schemas.microsoft.com/office/drawing/2014/main" id="{FEDC86A7-6780-4C72-8AD2-624950A07E06}"/>
              </a:ext>
            </a:extLst>
          </p:cNvPr>
          <p:cNvSpPr txBox="1"/>
          <p:nvPr/>
        </p:nvSpPr>
        <p:spPr>
          <a:xfrm>
            <a:off x="4137604" y="193351"/>
            <a:ext cx="7543855" cy="2031325"/>
          </a:xfrm>
          <a:prstGeom prst="rect">
            <a:avLst/>
          </a:prstGeom>
          <a:noFill/>
        </p:spPr>
        <p:txBody>
          <a:bodyPr wrap="square" rtlCol="0">
            <a:spAutoFit/>
          </a:bodyPr>
          <a:lstStyle/>
          <a:p>
            <a:r>
              <a:rPr lang="en-AU" dirty="0"/>
              <a:t>Q1 - Explain how she uses the ‘idea of her house’ to keep safe online?</a:t>
            </a:r>
          </a:p>
          <a:p>
            <a:endParaRPr lang="en-AU" dirty="0"/>
          </a:p>
          <a:p>
            <a:r>
              <a:rPr lang="en-AU" dirty="0"/>
              <a:t>Q2 - What strategies does she put in place to be safe online?</a:t>
            </a:r>
          </a:p>
          <a:p>
            <a:endParaRPr lang="en-AU" dirty="0"/>
          </a:p>
          <a:p>
            <a:r>
              <a:rPr lang="en-AU" dirty="0"/>
              <a:t>Q3 - What suggestions does she provide to look after her ‘house’? (3 key components)</a:t>
            </a:r>
          </a:p>
          <a:p>
            <a:endParaRPr lang="en-AU" dirty="0"/>
          </a:p>
        </p:txBody>
      </p:sp>
    </p:spTree>
    <p:extLst>
      <p:ext uri="{BB962C8B-B14F-4D97-AF65-F5344CB8AC3E}">
        <p14:creationId xmlns:p14="http://schemas.microsoft.com/office/powerpoint/2010/main" val="14184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1E67-8FC3-4AEF-BFD2-9776FB6D6E4D}"/>
              </a:ext>
            </a:extLst>
          </p:cNvPr>
          <p:cNvSpPr>
            <a:spLocks noGrp="1"/>
          </p:cNvSpPr>
          <p:nvPr>
            <p:ph type="title"/>
          </p:nvPr>
        </p:nvSpPr>
        <p:spPr>
          <a:xfrm>
            <a:off x="918435" y="0"/>
            <a:ext cx="10351952" cy="2145154"/>
          </a:xfrm>
        </p:spPr>
        <p:txBody>
          <a:bodyPr>
            <a:normAutofit/>
          </a:bodyPr>
          <a:lstStyle/>
          <a:p>
            <a:pPr algn="ctr"/>
            <a:r>
              <a:rPr lang="en-AU" sz="6000" dirty="0"/>
              <a:t>Internet Safety Games </a:t>
            </a:r>
            <a:r>
              <a:rPr lang="en-AU" dirty="0"/>
              <a:t>(pG</a:t>
            </a:r>
            <a:r>
              <a:rPr lang="en-AU" sz="6000" dirty="0"/>
              <a:t>.</a:t>
            </a:r>
            <a:r>
              <a:rPr lang="en-AU" sz="3600" dirty="0"/>
              <a:t>23)</a:t>
            </a:r>
            <a:br>
              <a:rPr lang="en-AU" sz="6000" dirty="0"/>
            </a:br>
            <a:r>
              <a:rPr lang="en-AU" sz="2200" dirty="0"/>
              <a:t>Choose one of the following games to learn about internet safety</a:t>
            </a:r>
            <a:br>
              <a:rPr lang="en-AU" sz="2200" dirty="0"/>
            </a:br>
            <a:r>
              <a:rPr lang="en-AU" sz="2000" dirty="0"/>
              <a:t>https://www.makeuseof.com/tag/6-internet-safety-games-kids-cyber-smart/</a:t>
            </a:r>
            <a:endParaRPr lang="en-AU" sz="2200" dirty="0"/>
          </a:p>
        </p:txBody>
      </p:sp>
      <p:pic>
        <p:nvPicPr>
          <p:cNvPr id="5" name="Content Placeholder 4">
            <a:extLst>
              <a:ext uri="{FF2B5EF4-FFF2-40B4-BE49-F238E27FC236}">
                <a16:creationId xmlns:a16="http://schemas.microsoft.com/office/drawing/2014/main" id="{7E1C1A69-EEF7-43CA-97F4-9610F455629D}"/>
              </a:ext>
            </a:extLst>
          </p:cNvPr>
          <p:cNvPicPr>
            <a:picLocks noGrp="1" noChangeAspect="1"/>
          </p:cNvPicPr>
          <p:nvPr>
            <p:ph idx="1"/>
          </p:nvPr>
        </p:nvPicPr>
        <p:blipFill>
          <a:blip r:embed="rId3"/>
          <a:stretch>
            <a:fillRect/>
          </a:stretch>
        </p:blipFill>
        <p:spPr>
          <a:xfrm>
            <a:off x="0" y="2279200"/>
            <a:ext cx="3487003" cy="2038178"/>
          </a:xfrm>
        </p:spPr>
      </p:pic>
      <p:pic>
        <p:nvPicPr>
          <p:cNvPr id="7" name="Picture 6">
            <a:extLst>
              <a:ext uri="{FF2B5EF4-FFF2-40B4-BE49-F238E27FC236}">
                <a16:creationId xmlns:a16="http://schemas.microsoft.com/office/drawing/2014/main" id="{317A3F0A-6171-4571-AB89-E4E2DB082560}"/>
              </a:ext>
            </a:extLst>
          </p:cNvPr>
          <p:cNvPicPr>
            <a:picLocks noChangeAspect="1"/>
          </p:cNvPicPr>
          <p:nvPr/>
        </p:nvPicPr>
        <p:blipFill>
          <a:blip r:embed="rId4"/>
          <a:stretch>
            <a:fillRect/>
          </a:stretch>
        </p:blipFill>
        <p:spPr>
          <a:xfrm>
            <a:off x="4350910" y="2279200"/>
            <a:ext cx="3487003" cy="2038178"/>
          </a:xfrm>
          <a:prstGeom prst="rect">
            <a:avLst/>
          </a:prstGeom>
        </p:spPr>
      </p:pic>
      <p:pic>
        <p:nvPicPr>
          <p:cNvPr id="9" name="Picture 8">
            <a:extLst>
              <a:ext uri="{FF2B5EF4-FFF2-40B4-BE49-F238E27FC236}">
                <a16:creationId xmlns:a16="http://schemas.microsoft.com/office/drawing/2014/main" id="{57156040-D82A-4AB6-94A6-AD0BD2B53380}"/>
              </a:ext>
            </a:extLst>
          </p:cNvPr>
          <p:cNvPicPr>
            <a:picLocks noChangeAspect="1"/>
          </p:cNvPicPr>
          <p:nvPr/>
        </p:nvPicPr>
        <p:blipFill>
          <a:blip r:embed="rId5"/>
          <a:stretch>
            <a:fillRect/>
          </a:stretch>
        </p:blipFill>
        <p:spPr>
          <a:xfrm>
            <a:off x="8701820" y="2279200"/>
            <a:ext cx="3543300" cy="2038178"/>
          </a:xfrm>
          <a:prstGeom prst="rect">
            <a:avLst/>
          </a:prstGeom>
        </p:spPr>
      </p:pic>
      <p:pic>
        <p:nvPicPr>
          <p:cNvPr id="11" name="Picture 10">
            <a:extLst>
              <a:ext uri="{FF2B5EF4-FFF2-40B4-BE49-F238E27FC236}">
                <a16:creationId xmlns:a16="http://schemas.microsoft.com/office/drawing/2014/main" id="{070DC1EB-8F3D-4ADF-AF53-F0844B5BF2C0}"/>
              </a:ext>
            </a:extLst>
          </p:cNvPr>
          <p:cNvPicPr>
            <a:picLocks noChangeAspect="1"/>
          </p:cNvPicPr>
          <p:nvPr/>
        </p:nvPicPr>
        <p:blipFill>
          <a:blip r:embed="rId6"/>
          <a:stretch>
            <a:fillRect/>
          </a:stretch>
        </p:blipFill>
        <p:spPr>
          <a:xfrm>
            <a:off x="0" y="4819822"/>
            <a:ext cx="3487003" cy="2038178"/>
          </a:xfrm>
          <a:prstGeom prst="rect">
            <a:avLst/>
          </a:prstGeom>
        </p:spPr>
      </p:pic>
      <p:pic>
        <p:nvPicPr>
          <p:cNvPr id="13" name="Picture 12">
            <a:extLst>
              <a:ext uri="{FF2B5EF4-FFF2-40B4-BE49-F238E27FC236}">
                <a16:creationId xmlns:a16="http://schemas.microsoft.com/office/drawing/2014/main" id="{C30101A6-B9E0-4E9B-B19D-DA01704FE16F}"/>
              </a:ext>
            </a:extLst>
          </p:cNvPr>
          <p:cNvPicPr>
            <a:picLocks noChangeAspect="1"/>
          </p:cNvPicPr>
          <p:nvPr/>
        </p:nvPicPr>
        <p:blipFill>
          <a:blip r:embed="rId7"/>
          <a:stretch>
            <a:fillRect/>
          </a:stretch>
        </p:blipFill>
        <p:spPr>
          <a:xfrm>
            <a:off x="4350910" y="4819821"/>
            <a:ext cx="3487003" cy="2038179"/>
          </a:xfrm>
          <a:prstGeom prst="rect">
            <a:avLst/>
          </a:prstGeom>
        </p:spPr>
      </p:pic>
      <p:pic>
        <p:nvPicPr>
          <p:cNvPr id="15" name="Picture 14">
            <a:extLst>
              <a:ext uri="{FF2B5EF4-FFF2-40B4-BE49-F238E27FC236}">
                <a16:creationId xmlns:a16="http://schemas.microsoft.com/office/drawing/2014/main" id="{C60B1C6A-CB9F-4FA5-8BAB-09A631E85F68}"/>
              </a:ext>
            </a:extLst>
          </p:cNvPr>
          <p:cNvPicPr>
            <a:picLocks noChangeAspect="1"/>
          </p:cNvPicPr>
          <p:nvPr/>
        </p:nvPicPr>
        <p:blipFill>
          <a:blip r:embed="rId8"/>
          <a:stretch>
            <a:fillRect/>
          </a:stretch>
        </p:blipFill>
        <p:spPr>
          <a:xfrm>
            <a:off x="8701821" y="4824063"/>
            <a:ext cx="3490180" cy="2033937"/>
          </a:xfrm>
          <a:prstGeom prst="rect">
            <a:avLst/>
          </a:prstGeom>
        </p:spPr>
      </p:pic>
    </p:spTree>
    <p:extLst>
      <p:ext uri="{BB962C8B-B14F-4D97-AF65-F5344CB8AC3E}">
        <p14:creationId xmlns:p14="http://schemas.microsoft.com/office/powerpoint/2010/main" val="412949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E5D4-6D84-5768-B9F0-0573073BB822}"/>
              </a:ext>
            </a:extLst>
          </p:cNvPr>
          <p:cNvSpPr>
            <a:spLocks noGrp="1"/>
          </p:cNvSpPr>
          <p:nvPr>
            <p:ph type="title"/>
          </p:nvPr>
        </p:nvSpPr>
        <p:spPr/>
        <p:txBody>
          <a:bodyPr/>
          <a:lstStyle/>
          <a:p>
            <a:r>
              <a:rPr lang="en-AU" dirty="0"/>
              <a:t>HOOK: POST IT SLAM</a:t>
            </a:r>
          </a:p>
        </p:txBody>
      </p:sp>
      <p:sp>
        <p:nvSpPr>
          <p:cNvPr id="3" name="Content Placeholder 2">
            <a:extLst>
              <a:ext uri="{FF2B5EF4-FFF2-40B4-BE49-F238E27FC236}">
                <a16:creationId xmlns:a16="http://schemas.microsoft.com/office/drawing/2014/main" id="{B8F74CD2-F024-22C9-D646-C9D5C889D803}"/>
              </a:ext>
            </a:extLst>
          </p:cNvPr>
          <p:cNvSpPr>
            <a:spLocks noGrp="1"/>
          </p:cNvSpPr>
          <p:nvPr>
            <p:ph idx="1"/>
          </p:nvPr>
        </p:nvSpPr>
        <p:spPr/>
        <p:txBody>
          <a:bodyPr/>
          <a:lstStyle/>
          <a:p>
            <a:r>
              <a:rPr lang="en-AU" dirty="0"/>
              <a:t>Everyone will receive a sticky note.</a:t>
            </a:r>
          </a:p>
          <a:p>
            <a:r>
              <a:rPr lang="en-AU" dirty="0"/>
              <a:t>Write your name on your sticky note and complete the sentence below.</a:t>
            </a:r>
          </a:p>
          <a:p>
            <a:r>
              <a:rPr lang="en-AU" dirty="0"/>
              <a:t>Once answered, place your sticky note on the whiteboard.</a:t>
            </a:r>
          </a:p>
          <a:p>
            <a:pPr marL="0" indent="0">
              <a:buNone/>
            </a:pPr>
            <a:endParaRPr lang="en-AU" dirty="0"/>
          </a:p>
        </p:txBody>
      </p:sp>
      <p:sp>
        <p:nvSpPr>
          <p:cNvPr id="4" name="Oval 3">
            <a:extLst>
              <a:ext uri="{FF2B5EF4-FFF2-40B4-BE49-F238E27FC236}">
                <a16:creationId xmlns:a16="http://schemas.microsoft.com/office/drawing/2014/main" id="{A1C75E43-166A-176C-BB78-A24D3AFE89AD}"/>
              </a:ext>
            </a:extLst>
          </p:cNvPr>
          <p:cNvSpPr/>
          <p:nvPr/>
        </p:nvSpPr>
        <p:spPr>
          <a:xfrm>
            <a:off x="3400906" y="4312631"/>
            <a:ext cx="5387009" cy="14785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AU" dirty="0">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“To me, online safety means…”</a:t>
            </a:r>
          </a:p>
        </p:txBody>
      </p:sp>
    </p:spTree>
    <p:extLst>
      <p:ext uri="{BB962C8B-B14F-4D97-AF65-F5344CB8AC3E}">
        <p14:creationId xmlns:p14="http://schemas.microsoft.com/office/powerpoint/2010/main" val="3034674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62" name="Group 1030">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63" name="Rectangle 1031">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026" name="Picture 2" descr="Five Key Components Of Exit Tickets | by dem plates | Medium">
            <a:extLst>
              <a:ext uri="{FF2B5EF4-FFF2-40B4-BE49-F238E27FC236}">
                <a16:creationId xmlns:a16="http://schemas.microsoft.com/office/drawing/2014/main" id="{246744CA-4C43-8967-8D40-DCD5046059E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256" r="5548" b="-1"/>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64" name="Group 1034">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065"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37" name="Group 1036">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057"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058"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059"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60"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038" name="Group 1037">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051"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052"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053"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54"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055"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56"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1039" name="Group 1038">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047"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048"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049"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50"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040" name="Group 1039">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041"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042"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043"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44"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045"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046"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
        <p:nvSpPr>
          <p:cNvPr id="2" name="Title 1">
            <a:extLst>
              <a:ext uri="{FF2B5EF4-FFF2-40B4-BE49-F238E27FC236}">
                <a16:creationId xmlns:a16="http://schemas.microsoft.com/office/drawing/2014/main" id="{0FF3569C-3E7C-2F74-86B9-C8C32A677972}"/>
              </a:ext>
            </a:extLst>
          </p:cNvPr>
          <p:cNvSpPr>
            <a:spLocks noGrp="1"/>
          </p:cNvSpPr>
          <p:nvPr>
            <p:ph type="title"/>
          </p:nvPr>
        </p:nvSpPr>
        <p:spPr>
          <a:xfrm>
            <a:off x="1143001" y="1007533"/>
            <a:ext cx="9905998" cy="1092200"/>
          </a:xfrm>
        </p:spPr>
        <p:txBody>
          <a:bodyPr>
            <a:normAutofit/>
          </a:bodyPr>
          <a:lstStyle/>
          <a:p>
            <a:pPr algn="ctr"/>
            <a:r>
              <a:rPr lang="en-US"/>
              <a:t>EXIT TICKET:</a:t>
            </a:r>
          </a:p>
        </p:txBody>
      </p:sp>
      <p:sp>
        <p:nvSpPr>
          <p:cNvPr id="3" name="Content Placeholder 2">
            <a:extLst>
              <a:ext uri="{FF2B5EF4-FFF2-40B4-BE49-F238E27FC236}">
                <a16:creationId xmlns:a16="http://schemas.microsoft.com/office/drawing/2014/main" id="{244E2338-DF4C-09CE-CBF0-C7C4B79F0EA8}"/>
              </a:ext>
            </a:extLst>
          </p:cNvPr>
          <p:cNvSpPr>
            <a:spLocks noGrp="1"/>
          </p:cNvSpPr>
          <p:nvPr>
            <p:ph idx="1"/>
          </p:nvPr>
        </p:nvSpPr>
        <p:spPr>
          <a:xfrm>
            <a:off x="1143001" y="2252134"/>
            <a:ext cx="9905999" cy="3454399"/>
          </a:xfrm>
        </p:spPr>
        <p:txBody>
          <a:bodyPr anchor="ctr">
            <a:normAutofit/>
          </a:bodyPr>
          <a:lstStyle/>
          <a:p>
            <a:r>
              <a:rPr lang="en-US" sz="2000" dirty="0"/>
              <a:t>Have a quick chat with your friend about the statement below:</a:t>
            </a:r>
          </a:p>
          <a:p>
            <a:endParaRPr lang="en-US" sz="2000" dirty="0"/>
          </a:p>
          <a:p>
            <a:pPr marL="0" indent="0" algn="ctr">
              <a:buNone/>
            </a:pPr>
            <a:r>
              <a:rPr lang="en-US" i="1" dirty="0"/>
              <a:t>“3 things I can do to stay safe online are…”</a:t>
            </a:r>
          </a:p>
          <a:p>
            <a:pPr marL="0" indent="0" algn="ctr">
              <a:buNone/>
            </a:pPr>
            <a:endParaRPr lang="en-US" sz="2000" dirty="0"/>
          </a:p>
          <a:p>
            <a:r>
              <a:rPr lang="en-US" sz="2000" dirty="0"/>
              <a:t>Share your 3 things with your teacher as you leave the class. </a:t>
            </a:r>
          </a:p>
          <a:p>
            <a:endParaRPr lang="en-US" sz="2000" dirty="0"/>
          </a:p>
          <a:p>
            <a:endParaRPr lang="en-US" sz="2000" dirty="0"/>
          </a:p>
        </p:txBody>
      </p:sp>
    </p:spTree>
    <p:extLst>
      <p:ext uri="{BB962C8B-B14F-4D97-AF65-F5344CB8AC3E}">
        <p14:creationId xmlns:p14="http://schemas.microsoft.com/office/powerpoint/2010/main" val="835366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1"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2" name="Rectangle 10">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up of stacked books">
            <a:extLst>
              <a:ext uri="{FF2B5EF4-FFF2-40B4-BE49-F238E27FC236}">
                <a16:creationId xmlns:a16="http://schemas.microsoft.com/office/drawing/2014/main" id="{626B949D-C7D2-0DD2-B2C7-8CF0F10B5CE5}"/>
              </a:ext>
            </a:extLst>
          </p:cNvPr>
          <p:cNvPicPr>
            <a:picLocks noChangeAspect="1"/>
          </p:cNvPicPr>
          <p:nvPr/>
        </p:nvPicPr>
        <p:blipFill rotWithShape="1">
          <a:blip r:embed="rId5">
            <a:alphaModFix/>
          </a:blip>
          <a:srcRect l="29"/>
          <a:stretch/>
        </p:blipFill>
        <p:spPr>
          <a:xfrm>
            <a:off x="3611" y="10"/>
            <a:ext cx="12188389" cy="6857990"/>
          </a:xfrm>
          <a:prstGeom prst="rect">
            <a:avLst/>
          </a:prstGeom>
        </p:spPr>
      </p:pic>
      <p:grpSp>
        <p:nvGrpSpPr>
          <p:cNvPr id="43" name="Group 13">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4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6"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37"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38"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9"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7" name="Group 16">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3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3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3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18" name="Group 17">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6"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7"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8"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9"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9" name="Group 18">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0"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21"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22"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3"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24"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5"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
        <p:nvSpPr>
          <p:cNvPr id="2" name="Title 1">
            <a:extLst>
              <a:ext uri="{FF2B5EF4-FFF2-40B4-BE49-F238E27FC236}">
                <a16:creationId xmlns:a16="http://schemas.microsoft.com/office/drawing/2014/main" id="{F433DA74-51AB-10AF-C7EE-A5136B1C6EEB}"/>
              </a:ext>
            </a:extLst>
          </p:cNvPr>
          <p:cNvSpPr>
            <a:spLocks noGrp="1"/>
          </p:cNvSpPr>
          <p:nvPr>
            <p:ph type="title"/>
          </p:nvPr>
        </p:nvSpPr>
        <p:spPr>
          <a:xfrm>
            <a:off x="1143001" y="1007533"/>
            <a:ext cx="9905998" cy="1092200"/>
          </a:xfrm>
        </p:spPr>
        <p:txBody>
          <a:bodyPr>
            <a:normAutofit/>
          </a:bodyPr>
          <a:lstStyle/>
          <a:p>
            <a:pPr algn="ctr"/>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515B7809-64A7-0A0A-96F5-BB881313458C}"/>
              </a:ext>
            </a:extLst>
          </p:cNvPr>
          <p:cNvSpPr>
            <a:spLocks noGrp="1"/>
          </p:cNvSpPr>
          <p:nvPr>
            <p:ph idx="1"/>
          </p:nvPr>
        </p:nvSpPr>
        <p:spPr>
          <a:xfrm>
            <a:off x="1143001" y="2252134"/>
            <a:ext cx="9905999" cy="3454399"/>
          </a:xfrm>
        </p:spPr>
        <p:txBody>
          <a:bodyPr anchor="ctr">
            <a:normAutofit lnSpcReduction="10000"/>
          </a:bodyPr>
          <a:lstStyle/>
          <a:p>
            <a:pPr>
              <a:lnSpc>
                <a:spcPct val="110000"/>
              </a:lnSpc>
            </a:pPr>
            <a:r>
              <a:rPr lang="en-US" dirty="0"/>
              <a:t>At the front of your books is your glossary. Turn to your glossary and add the following words and their definitions:</a:t>
            </a:r>
          </a:p>
          <a:p>
            <a:pPr>
              <a:lnSpc>
                <a:spcPct val="110000"/>
              </a:lnSpc>
            </a:pPr>
            <a:endParaRPr lang="en-US" dirty="0"/>
          </a:p>
          <a:p>
            <a:pPr>
              <a:lnSpc>
                <a:spcPct val="110000"/>
              </a:lnSpc>
            </a:pPr>
            <a:r>
              <a:rPr lang="en-US" b="1" i="1" dirty="0"/>
              <a:t>Cyber Safety:</a:t>
            </a:r>
          </a:p>
          <a:p>
            <a:pPr lvl="1">
              <a:lnSpc>
                <a:spcPct val="110000"/>
              </a:lnSpc>
            </a:pPr>
            <a:r>
              <a:rPr lang="en-US" sz="2400" dirty="0"/>
              <a:t>The safe and responsible use of information and communication technologies (ICT).</a:t>
            </a:r>
          </a:p>
          <a:p>
            <a:pPr lvl="1">
              <a:lnSpc>
                <a:spcPct val="110000"/>
              </a:lnSpc>
            </a:pPr>
            <a:r>
              <a:rPr lang="en-US" sz="2400" dirty="0"/>
              <a:t>E.g., safe use of the internet, social media, online games, smart phones, tablets and other connected devices. </a:t>
            </a:r>
          </a:p>
        </p:txBody>
      </p:sp>
    </p:spTree>
    <p:extLst>
      <p:ext uri="{BB962C8B-B14F-4D97-AF65-F5344CB8AC3E}">
        <p14:creationId xmlns:p14="http://schemas.microsoft.com/office/powerpoint/2010/main" val="1415223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874C-DDD2-379B-B4F8-F7F50407E4E5}"/>
              </a:ext>
            </a:extLst>
          </p:cNvPr>
          <p:cNvSpPr>
            <a:spLocks noGrp="1"/>
          </p:cNvSpPr>
          <p:nvPr>
            <p:ph type="title"/>
          </p:nvPr>
        </p:nvSpPr>
        <p:spPr>
          <a:xfrm>
            <a:off x="-1602956" y="327514"/>
            <a:ext cx="9905998" cy="1478570"/>
          </a:xfrm>
        </p:spPr>
        <p:txBody>
          <a:bodyPr>
            <a:normAutofit/>
          </a:bodyPr>
          <a:lstStyle/>
          <a:p>
            <a:pPr algn="ctr"/>
            <a:r>
              <a:rPr lang="en-US" dirty="0"/>
              <a:t>Activity 1: </a:t>
            </a:r>
            <a:r>
              <a:rPr lang="en-AU" dirty="0"/>
              <a:t>(Pg. 7)</a:t>
            </a:r>
            <a:br>
              <a:rPr lang="en-AU" dirty="0">
                <a:highlight>
                  <a:srgbClr val="FF0000"/>
                </a:highlight>
              </a:rPr>
            </a:br>
            <a:r>
              <a:rPr lang="en-US" dirty="0"/>
              <a:t>Cyber Safety Placemat </a:t>
            </a:r>
          </a:p>
        </p:txBody>
      </p:sp>
      <p:pic>
        <p:nvPicPr>
          <p:cNvPr id="5" name="Content Placeholder 4" descr="A white grid with black text&#10;&#10;Description automatically generated">
            <a:extLst>
              <a:ext uri="{FF2B5EF4-FFF2-40B4-BE49-F238E27FC236}">
                <a16:creationId xmlns:a16="http://schemas.microsoft.com/office/drawing/2014/main" id="{EDA1350B-0227-CEF2-5C8B-B78ABA4621C9}"/>
              </a:ext>
            </a:extLst>
          </p:cNvPr>
          <p:cNvPicPr>
            <a:picLocks noChangeAspect="1"/>
          </p:cNvPicPr>
          <p:nvPr/>
        </p:nvPicPr>
        <p:blipFill rotWithShape="1">
          <a:blip r:embed="rId4"/>
          <a:srcRect r="-3" b="1317"/>
          <a:stretch/>
        </p:blipFill>
        <p:spPr>
          <a:xfrm>
            <a:off x="712564" y="2097088"/>
            <a:ext cx="5274958" cy="344852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Content Placeholder 8">
            <a:extLst>
              <a:ext uri="{FF2B5EF4-FFF2-40B4-BE49-F238E27FC236}">
                <a16:creationId xmlns:a16="http://schemas.microsoft.com/office/drawing/2014/main" id="{4F085F54-7E0D-D2BA-9E6D-E11E3E6BD425}"/>
              </a:ext>
            </a:extLst>
          </p:cNvPr>
          <p:cNvSpPr>
            <a:spLocks noGrp="1"/>
          </p:cNvSpPr>
          <p:nvPr>
            <p:ph idx="1"/>
          </p:nvPr>
        </p:nvSpPr>
        <p:spPr>
          <a:xfrm>
            <a:off x="6204479" y="327514"/>
            <a:ext cx="5797021" cy="6202972"/>
          </a:xfrm>
        </p:spPr>
        <p:txBody>
          <a:bodyPr anchor="ctr">
            <a:normAutofit/>
          </a:bodyPr>
          <a:lstStyle/>
          <a:p>
            <a:pPr>
              <a:lnSpc>
                <a:spcPct val="110000"/>
              </a:lnSpc>
            </a:pPr>
            <a:r>
              <a:rPr lang="en-AU" sz="1900" dirty="0"/>
              <a:t>Students are in groups of 4, each group with an A3 placemat worksheet. </a:t>
            </a:r>
          </a:p>
          <a:p>
            <a:pPr>
              <a:lnSpc>
                <a:spcPct val="110000"/>
              </a:lnSpc>
            </a:pPr>
            <a:r>
              <a:rPr lang="en-AU" sz="1900" dirty="0"/>
              <a:t>Each box has a different question.</a:t>
            </a:r>
          </a:p>
          <a:p>
            <a:pPr>
              <a:lnSpc>
                <a:spcPct val="110000"/>
              </a:lnSpc>
            </a:pPr>
            <a:endParaRPr lang="en-US" sz="1900" dirty="0"/>
          </a:p>
          <a:p>
            <a:pPr>
              <a:lnSpc>
                <a:spcPct val="110000"/>
              </a:lnSpc>
            </a:pPr>
            <a:r>
              <a:rPr lang="en-US" sz="1900" dirty="0"/>
              <a:t>Time will be allocated to answer each question. </a:t>
            </a:r>
          </a:p>
          <a:p>
            <a:pPr>
              <a:lnSpc>
                <a:spcPct val="110000"/>
              </a:lnSpc>
            </a:pPr>
            <a:r>
              <a:rPr lang="en-US" sz="1900" dirty="0"/>
              <a:t>After the time limit, rotate the paper so you are faced with a new question.</a:t>
            </a:r>
          </a:p>
          <a:p>
            <a:pPr>
              <a:lnSpc>
                <a:spcPct val="110000"/>
              </a:lnSpc>
            </a:pPr>
            <a:endParaRPr lang="en-US" sz="1900" dirty="0"/>
          </a:p>
          <a:p>
            <a:pPr>
              <a:lnSpc>
                <a:spcPct val="110000"/>
              </a:lnSpc>
            </a:pPr>
            <a:r>
              <a:rPr lang="en-US" sz="1900" dirty="0"/>
              <a:t>Repeat until all students have answered all questions. </a:t>
            </a:r>
          </a:p>
          <a:p>
            <a:pPr>
              <a:lnSpc>
                <a:spcPct val="110000"/>
              </a:lnSpc>
            </a:pPr>
            <a:r>
              <a:rPr lang="en-US" sz="1900" dirty="0"/>
              <a:t>Be prepared to share your answers. </a:t>
            </a:r>
          </a:p>
          <a:p>
            <a:pPr>
              <a:lnSpc>
                <a:spcPct val="110000"/>
              </a:lnSpc>
            </a:pPr>
            <a:endParaRPr lang="en-US" sz="1900" dirty="0"/>
          </a:p>
          <a:p>
            <a:pPr>
              <a:lnSpc>
                <a:spcPct val="110000"/>
              </a:lnSpc>
            </a:pPr>
            <a:r>
              <a:rPr lang="en-US" sz="1900" dirty="0"/>
              <a:t>At the end of the activity, add 5 answers to each question into the space on pg. 7 of your workbooks. </a:t>
            </a:r>
          </a:p>
        </p:txBody>
      </p:sp>
    </p:spTree>
    <p:extLst>
      <p:ext uri="{BB962C8B-B14F-4D97-AF65-F5344CB8AC3E}">
        <p14:creationId xmlns:p14="http://schemas.microsoft.com/office/powerpoint/2010/main" val="397356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E80B-2A96-4A0C-A5B5-7B6FD4140E42}"/>
              </a:ext>
            </a:extLst>
          </p:cNvPr>
          <p:cNvSpPr>
            <a:spLocks noGrp="1"/>
          </p:cNvSpPr>
          <p:nvPr>
            <p:ph type="title"/>
          </p:nvPr>
        </p:nvSpPr>
        <p:spPr>
          <a:xfrm>
            <a:off x="766274" y="147634"/>
            <a:ext cx="9905998" cy="1478570"/>
          </a:xfrm>
        </p:spPr>
        <p:txBody>
          <a:bodyPr>
            <a:normAutofit/>
          </a:bodyPr>
          <a:lstStyle/>
          <a:p>
            <a:pPr algn="ctr"/>
            <a:r>
              <a:rPr lang="en-AU" dirty="0"/>
              <a:t>Activity 1:</a:t>
            </a:r>
            <a:br>
              <a:rPr lang="en-AU" dirty="0"/>
            </a:br>
            <a:r>
              <a:rPr lang="en-AU" dirty="0"/>
              <a:t>What online PLATFORMS exist? (Pg. 7)</a:t>
            </a:r>
            <a:endParaRPr lang="en-AU" dirty="0">
              <a:highlight>
                <a:srgbClr val="FF0000"/>
              </a:highlight>
            </a:endParaRPr>
          </a:p>
        </p:txBody>
      </p:sp>
      <p:sp>
        <p:nvSpPr>
          <p:cNvPr id="3" name="Content Placeholder 2">
            <a:extLst>
              <a:ext uri="{FF2B5EF4-FFF2-40B4-BE49-F238E27FC236}">
                <a16:creationId xmlns:a16="http://schemas.microsoft.com/office/drawing/2014/main" id="{0628B75C-C516-472A-9D55-C292C4A21CB3}"/>
              </a:ext>
            </a:extLst>
          </p:cNvPr>
          <p:cNvSpPr>
            <a:spLocks noGrp="1"/>
          </p:cNvSpPr>
          <p:nvPr>
            <p:ph idx="1"/>
          </p:nvPr>
        </p:nvSpPr>
        <p:spPr>
          <a:xfrm>
            <a:off x="1055687" y="1842293"/>
            <a:ext cx="4164013" cy="2352020"/>
          </a:xfrm>
        </p:spPr>
        <p:txBody>
          <a:bodyPr>
            <a:normAutofit fontScale="92500" lnSpcReduction="20000"/>
          </a:bodyPr>
          <a:lstStyle/>
          <a:p>
            <a:r>
              <a:rPr lang="en-AU" dirty="0"/>
              <a:t>Facebook 			</a:t>
            </a:r>
          </a:p>
          <a:p>
            <a:r>
              <a:rPr lang="en-AU" dirty="0"/>
              <a:t>YouTube </a:t>
            </a:r>
          </a:p>
          <a:p>
            <a:r>
              <a:rPr lang="en-AU" dirty="0"/>
              <a:t>WhatsApp</a:t>
            </a:r>
          </a:p>
          <a:p>
            <a:r>
              <a:rPr lang="en-AU" dirty="0"/>
              <a:t>Messenger</a:t>
            </a:r>
          </a:p>
          <a:p>
            <a:r>
              <a:rPr lang="en-AU" dirty="0"/>
              <a:t>Google </a:t>
            </a:r>
          </a:p>
        </p:txBody>
      </p:sp>
      <p:sp>
        <p:nvSpPr>
          <p:cNvPr id="5" name="Content Placeholder 2">
            <a:extLst>
              <a:ext uri="{FF2B5EF4-FFF2-40B4-BE49-F238E27FC236}">
                <a16:creationId xmlns:a16="http://schemas.microsoft.com/office/drawing/2014/main" id="{8586C170-AB6C-451F-97BA-9274481AF230}"/>
              </a:ext>
            </a:extLst>
          </p:cNvPr>
          <p:cNvSpPr txBox="1">
            <a:spLocks/>
          </p:cNvSpPr>
          <p:nvPr/>
        </p:nvSpPr>
        <p:spPr>
          <a:xfrm>
            <a:off x="3223419" y="1842293"/>
            <a:ext cx="4164013" cy="18153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AU" dirty="0"/>
              <a:t>WeChat </a:t>
            </a:r>
          </a:p>
          <a:p>
            <a:r>
              <a:rPr lang="en-AU" dirty="0"/>
              <a:t>Instagram</a:t>
            </a:r>
          </a:p>
          <a:p>
            <a:r>
              <a:rPr lang="en-AU" dirty="0"/>
              <a:t>QQ </a:t>
            </a:r>
          </a:p>
          <a:p>
            <a:r>
              <a:rPr lang="en-AU" dirty="0"/>
              <a:t>Tumblr</a:t>
            </a:r>
          </a:p>
        </p:txBody>
      </p:sp>
      <p:sp>
        <p:nvSpPr>
          <p:cNvPr id="6" name="Content Placeholder 2">
            <a:extLst>
              <a:ext uri="{FF2B5EF4-FFF2-40B4-BE49-F238E27FC236}">
                <a16:creationId xmlns:a16="http://schemas.microsoft.com/office/drawing/2014/main" id="{4F004122-1DB6-4D32-8E14-FB2D8E851300}"/>
              </a:ext>
            </a:extLst>
          </p:cNvPr>
          <p:cNvSpPr txBox="1">
            <a:spLocks/>
          </p:cNvSpPr>
          <p:nvPr/>
        </p:nvSpPr>
        <p:spPr>
          <a:xfrm>
            <a:off x="5219700" y="1846024"/>
            <a:ext cx="4164013" cy="18153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AU" dirty="0" err="1"/>
              <a:t>Qzone</a:t>
            </a:r>
            <a:endParaRPr lang="en-AU" dirty="0"/>
          </a:p>
          <a:p>
            <a:r>
              <a:rPr lang="en-AU" dirty="0" err="1"/>
              <a:t>Tik</a:t>
            </a:r>
            <a:r>
              <a:rPr lang="en-AU" dirty="0"/>
              <a:t> Tok </a:t>
            </a:r>
          </a:p>
          <a:p>
            <a:r>
              <a:rPr lang="en-AU" dirty="0"/>
              <a:t>X (Twitter) </a:t>
            </a:r>
          </a:p>
          <a:p>
            <a:r>
              <a:rPr lang="en-AU" dirty="0"/>
              <a:t>Reddit </a:t>
            </a:r>
          </a:p>
        </p:txBody>
      </p:sp>
      <p:sp>
        <p:nvSpPr>
          <p:cNvPr id="7" name="Content Placeholder 2">
            <a:extLst>
              <a:ext uri="{FF2B5EF4-FFF2-40B4-BE49-F238E27FC236}">
                <a16:creationId xmlns:a16="http://schemas.microsoft.com/office/drawing/2014/main" id="{C88D45FA-2091-4397-8FC7-15145BA7A0E9}"/>
              </a:ext>
            </a:extLst>
          </p:cNvPr>
          <p:cNvSpPr txBox="1">
            <a:spLocks/>
          </p:cNvSpPr>
          <p:nvPr/>
        </p:nvSpPr>
        <p:spPr>
          <a:xfrm>
            <a:off x="7135415" y="1844754"/>
            <a:ext cx="4164013" cy="181530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AU" dirty="0" err="1"/>
              <a:t>Linkedln</a:t>
            </a:r>
            <a:endParaRPr lang="en-AU" dirty="0"/>
          </a:p>
          <a:p>
            <a:r>
              <a:rPr lang="en-AU" dirty="0"/>
              <a:t>Viber</a:t>
            </a:r>
          </a:p>
          <a:p>
            <a:r>
              <a:rPr lang="en-AU" dirty="0"/>
              <a:t>Snapchat </a:t>
            </a:r>
          </a:p>
          <a:p>
            <a:r>
              <a:rPr lang="en-AU" dirty="0"/>
              <a:t>Pinterest   </a:t>
            </a:r>
          </a:p>
        </p:txBody>
      </p:sp>
      <p:pic>
        <p:nvPicPr>
          <p:cNvPr id="8" name="Picture 7">
            <a:extLst>
              <a:ext uri="{FF2B5EF4-FFF2-40B4-BE49-F238E27FC236}">
                <a16:creationId xmlns:a16="http://schemas.microsoft.com/office/drawing/2014/main" id="{321373B1-50B1-4E7E-905A-CBB314120C4B}"/>
              </a:ext>
            </a:extLst>
          </p:cNvPr>
          <p:cNvPicPr>
            <a:picLocks noChangeAspect="1"/>
          </p:cNvPicPr>
          <p:nvPr/>
        </p:nvPicPr>
        <p:blipFill>
          <a:blip r:embed="rId3"/>
          <a:stretch>
            <a:fillRect/>
          </a:stretch>
        </p:blipFill>
        <p:spPr>
          <a:xfrm>
            <a:off x="8019399" y="4715541"/>
            <a:ext cx="2619375" cy="1743075"/>
          </a:xfrm>
          <a:prstGeom prst="rect">
            <a:avLst/>
          </a:prstGeom>
        </p:spPr>
      </p:pic>
      <p:pic>
        <p:nvPicPr>
          <p:cNvPr id="9" name="Picture 8">
            <a:extLst>
              <a:ext uri="{FF2B5EF4-FFF2-40B4-BE49-F238E27FC236}">
                <a16:creationId xmlns:a16="http://schemas.microsoft.com/office/drawing/2014/main" id="{59BCF5D5-3F7D-498F-A01A-5CCED349F0D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81" b="99405" l="3000" r="99000">
                        <a14:foregroundMark x1="61333" y1="26190" x2="61333" y2="26190"/>
                        <a14:foregroundMark x1="61333" y1="26190" x2="59667" y2="57143"/>
                        <a14:foregroundMark x1="59667" y1="57143" x2="59000" y2="24405"/>
                        <a14:foregroundMark x1="59000" y1="24405" x2="60000" y2="88095"/>
                        <a14:foregroundMark x1="60000" y1="88095" x2="58333" y2="91071"/>
                        <a14:foregroundMark x1="59000" y1="23810" x2="51000" y2="31548"/>
                        <a14:foregroundMark x1="23000" y1="18452" x2="7000" y2="6548"/>
                        <a14:foregroundMark x1="7000" y1="6548" x2="3333" y2="37500"/>
                        <a14:foregroundMark x1="3333" y1="37500" x2="22333" y2="32143"/>
                        <a14:foregroundMark x1="22333" y1="32143" x2="17667" y2="35119"/>
                        <a14:foregroundMark x1="27667" y1="73214" x2="27667" y2="73214"/>
                        <a14:foregroundMark x1="27667" y1="73214" x2="44667" y2="89286"/>
                        <a14:foregroundMark x1="44667" y1="89286" x2="63000" y2="92857"/>
                        <a14:foregroundMark x1="48667" y1="89881" x2="66333" y2="99405"/>
                        <a14:foregroundMark x1="32000" y1="66071" x2="25667" y2="49405"/>
                        <a14:foregroundMark x1="27667" y1="11310" x2="12667" y2="6548"/>
                        <a14:foregroundMark x1="47667" y1="38690" x2="60667" y2="13690"/>
                        <a14:foregroundMark x1="60667" y1="13690" x2="68333" y2="35119"/>
                        <a14:foregroundMark x1="50667" y1="13095" x2="50667" y2="13095"/>
                        <a14:foregroundMark x1="50667" y1="11310" x2="68333" y2="9524"/>
                        <a14:foregroundMark x1="68333" y1="9524" x2="73000" y2="30952"/>
                        <a14:foregroundMark x1="72667" y1="25000" x2="60667" y2="3571"/>
                        <a14:foregroundMark x1="60667" y1="3571" x2="44857" y2="13170"/>
                        <a14:foregroundMark x1="43156" y1="17207" x2="42000" y2="22024"/>
                        <a14:foregroundMark x1="75570" y1="9634" x2="79333" y2="33929"/>
                        <a14:foregroundMark x1="75000" y1="5952" x2="75472" y2="9001"/>
                        <a14:foregroundMark x1="86000" y1="47619" x2="87000" y2="77976"/>
                        <a14:foregroundMark x1="87000" y1="77976" x2="88667" y2="45833"/>
                        <a14:foregroundMark x1="88667" y1="45833" x2="72333" y2="50595"/>
                        <a14:foregroundMark x1="72333" y1="50595" x2="89667" y2="74405"/>
                        <a14:foregroundMark x1="89667" y1="74405" x2="91000" y2="41667"/>
                        <a14:foregroundMark x1="91000" y1="41667" x2="76333" y2="38690"/>
                        <a14:foregroundMark x1="9667" y1="52381" x2="9667" y2="52381"/>
                        <a14:foregroundMark x1="90902" y1="40061" x2="99000" y2="74405"/>
                        <a14:foregroundMark x1="99000" y1="74405" x2="96333" y2="61310"/>
                        <a14:foregroundMark x1="93333" y1="34524" x2="97333" y2="60119"/>
                        <a14:foregroundMark x1="93667" y1="30357" x2="97667" y2="33929"/>
                        <a14:foregroundMark x1="95000" y1="26190" x2="95000" y2="26190"/>
                        <a14:foregroundMark x1="95667" y1="26190" x2="95667" y2="26190"/>
                        <a14:foregroundMark x1="96667" y1="23214" x2="96667" y2="23214"/>
                        <a14:foregroundMark x1="92667" y1="25000" x2="92667" y2="25000"/>
                        <a14:foregroundMark x1="89333" y1="60119" x2="95333" y2="61905"/>
                        <a14:foregroundMark x1="79333" y1="35119" x2="93000" y2="37500"/>
                        <a14:foregroundMark x1="82000" y1="34524" x2="94000" y2="32738"/>
                        <a14:backgroundMark x1="43000" y1="6548" x2="43000" y2="6548"/>
                        <a14:backgroundMark x1="43000" y1="6548" x2="39333" y2="3571"/>
                        <a14:backgroundMark x1="39000" y1="23810" x2="42000" y2="13095"/>
                        <a14:backgroundMark x1="45667" y1="57738" x2="42333" y2="48214"/>
                        <a14:backgroundMark x1="83402" y1="24413" x2="82333" y2="25000"/>
                      </a14:backgroundRemoval>
                    </a14:imgEffect>
                  </a14:imgLayer>
                </a14:imgProps>
              </a:ext>
            </a:extLst>
          </a:blip>
          <a:stretch>
            <a:fillRect/>
          </a:stretch>
        </p:blipFill>
        <p:spPr>
          <a:xfrm>
            <a:off x="1553226" y="4715541"/>
            <a:ext cx="2857500" cy="1600200"/>
          </a:xfrm>
          <a:prstGeom prst="rect">
            <a:avLst/>
          </a:prstGeom>
        </p:spPr>
      </p:pic>
      <p:pic>
        <p:nvPicPr>
          <p:cNvPr id="10" name="Picture 9">
            <a:extLst>
              <a:ext uri="{FF2B5EF4-FFF2-40B4-BE49-F238E27FC236}">
                <a16:creationId xmlns:a16="http://schemas.microsoft.com/office/drawing/2014/main" id="{A11DD5D4-4BD3-4924-B8ED-496B5340031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57" b="94509" l="7087" r="92126">
                        <a14:foregroundMark x1="29659" y1="5780" x2="29659" y2="5780"/>
                        <a14:foregroundMark x1="92126" y1="32370" x2="92126" y2="32370"/>
                        <a14:foregroundMark x1="70079" y1="71387" x2="71391" y2="69653"/>
                        <a14:foregroundMark x1="69291" y1="89306" x2="69291" y2="89306"/>
                        <a14:foregroundMark x1="30446" y1="71676" x2="30446" y2="71676"/>
                        <a14:foregroundMark x1="23097" y1="62139" x2="23097" y2="62139"/>
                        <a14:foregroundMark x1="24934" y1="45087" x2="24934" y2="45087"/>
                        <a14:foregroundMark x1="25197" y1="46243" x2="25197" y2="46243"/>
                        <a14:foregroundMark x1="68504" y1="91908" x2="68504" y2="91908"/>
                        <a14:foregroundMark x1="69029" y1="75723" x2="69029" y2="75723"/>
                        <a14:foregroundMark x1="70079" y1="71387" x2="70079" y2="71387"/>
                        <a14:foregroundMark x1="70604" y1="68786" x2="70604" y2="68786"/>
                        <a14:foregroundMark x1="70604" y1="68786" x2="70604" y2="68786"/>
                        <a14:foregroundMark x1="70604" y1="68786" x2="70079" y2="69653"/>
                        <a14:foregroundMark x1="69029" y1="69942" x2="70079" y2="69653"/>
                        <a14:foregroundMark x1="66404" y1="70809" x2="66404" y2="70809"/>
                        <a14:foregroundMark x1="68766" y1="74566" x2="69554" y2="74566"/>
                        <a14:foregroundMark x1="69554" y1="74566" x2="69554" y2="74566"/>
                        <a14:foregroundMark x1="69816" y1="73988" x2="69816" y2="73988"/>
                        <a14:foregroundMark x1="66667" y1="74277" x2="66667" y2="74277"/>
                        <a14:foregroundMark x1="66404" y1="74277" x2="66404" y2="74277"/>
                        <a14:foregroundMark x1="66404" y1="74855" x2="65879" y2="76301"/>
                        <a14:foregroundMark x1="70079" y1="76590" x2="70079" y2="76590"/>
                        <a14:foregroundMark x1="70079" y1="76590" x2="71129" y2="76590"/>
                        <a14:foregroundMark x1="73753" y1="77746" x2="74803" y2="77746"/>
                        <a14:foregroundMark x1="75591" y1="45087" x2="75591" y2="45087"/>
                        <a14:foregroundMark x1="66404" y1="42197" x2="66667" y2="41329"/>
                        <a14:foregroundMark x1="71391" y1="36705" x2="71391" y2="36705"/>
                        <a14:foregroundMark x1="70866" y1="35549" x2="70866" y2="35549"/>
                        <a14:foregroundMark x1="70341" y1="34682" x2="70341" y2="34682"/>
                        <a14:foregroundMark x1="69554" y1="32948" x2="69554" y2="32948"/>
                        <a14:foregroundMark x1="69554" y1="32081" x2="68504" y2="32370"/>
                        <a14:foregroundMark x1="62205" y1="32659" x2="62205" y2="32659"/>
                        <a14:foregroundMark x1="62205" y1="32659" x2="62205" y2="32659"/>
                        <a14:foregroundMark x1="62205" y1="30925" x2="62205" y2="30925"/>
                        <a14:foregroundMark x1="62205" y1="30925" x2="62205" y2="29480"/>
                        <a14:foregroundMark x1="62205" y1="25434" x2="62205" y2="25434"/>
                        <a14:foregroundMark x1="67454" y1="26012" x2="78478" y2="33526"/>
                        <a14:foregroundMark x1="75066" y1="25723" x2="75066" y2="25723"/>
                        <a14:foregroundMark x1="75066" y1="25723" x2="69554" y2="28035"/>
                        <a14:foregroundMark x1="66929" y1="43931" x2="67717" y2="40173"/>
                        <a14:foregroundMark x1="65617" y1="36127" x2="65617" y2="36127"/>
                        <a14:foregroundMark x1="66929" y1="39306" x2="67717" y2="37572"/>
                        <a14:foregroundMark x1="69029" y1="42775" x2="68241" y2="47110"/>
                        <a14:foregroundMark x1="36745" y1="23410" x2="33071" y2="26879"/>
                        <a14:foregroundMark x1="32546" y1="34104" x2="32546" y2="34104"/>
                        <a14:foregroundMark x1="28871" y1="27457" x2="36483" y2="25723"/>
                        <a14:foregroundMark x1="32283" y1="34393" x2="37270" y2="26879"/>
                        <a14:foregroundMark x1="28871" y1="24277" x2="23885" y2="56069"/>
                        <a14:foregroundMark x1="23885" y1="56069" x2="44094" y2="55491"/>
                        <a14:foregroundMark x1="44094" y1="55491" x2="33596" y2="74566"/>
                        <a14:foregroundMark x1="33596" y1="74566" x2="38583" y2="58960"/>
                        <a14:foregroundMark x1="30709" y1="56069" x2="12336" y2="69075"/>
                        <a14:foregroundMark x1="12336" y1="69075" x2="19685" y2="89595"/>
                        <a14:foregroundMark x1="19685" y1="89595" x2="39370" y2="92775"/>
                        <a14:foregroundMark x1="39370" y1="92775" x2="53806" y2="76879"/>
                        <a14:foregroundMark x1="53806" y1="76879" x2="44882" y2="57514"/>
                        <a14:foregroundMark x1="44882" y1="57514" x2="27559" y2="45376"/>
                        <a14:foregroundMark x1="27559" y1="45376" x2="10236" y2="54913"/>
                        <a14:foregroundMark x1="10236" y1="54913" x2="16010" y2="71387"/>
                        <a14:foregroundMark x1="23360" y1="50000" x2="43307" y2="54624"/>
                        <a14:foregroundMark x1="43307" y1="54624" x2="22310" y2="57225"/>
                        <a14:foregroundMark x1="22310" y1="57225" x2="44357" y2="53757"/>
                        <a14:foregroundMark x1="44357" y1="53757" x2="51444" y2="65607"/>
                        <a14:foregroundMark x1="36483" y1="47399" x2="36483" y2="47399"/>
                        <a14:foregroundMark x1="36745" y1="46532" x2="38058" y2="45954"/>
                        <a14:foregroundMark x1="38058" y1="45954" x2="39370" y2="45954"/>
                        <a14:foregroundMark x1="40682" y1="45954" x2="43307" y2="50578"/>
                        <a14:foregroundMark x1="43832" y1="50578" x2="43832" y2="51445"/>
                        <a14:foregroundMark x1="43832" y1="51445" x2="43832" y2="51445"/>
                        <a14:foregroundMark x1="32283" y1="42775" x2="32283" y2="42775"/>
                        <a14:foregroundMark x1="32283" y1="42775" x2="33071" y2="42486"/>
                        <a14:foregroundMark x1="33333" y1="42197" x2="31234" y2="43931"/>
                        <a14:foregroundMark x1="31234" y1="43931" x2="30446" y2="45087"/>
                        <a14:foregroundMark x1="28084" y1="44798" x2="25459" y2="45087"/>
                        <a14:foregroundMark x1="21785" y1="45087" x2="18898" y2="45665"/>
                        <a14:foregroundMark x1="17848" y1="45665" x2="17848" y2="45665"/>
                        <a14:foregroundMark x1="17323" y1="45665" x2="17060" y2="46532"/>
                        <a14:foregroundMark x1="16798" y1="47110" x2="14173" y2="50578"/>
                        <a14:foregroundMark x1="14173" y1="50578" x2="13386" y2="52023"/>
                        <a14:foregroundMark x1="12336" y1="53468" x2="9974" y2="60405"/>
                        <a14:foregroundMark x1="9974" y1="60983" x2="9974" y2="60983"/>
                        <a14:foregroundMark x1="10236" y1="60983" x2="12073" y2="62428"/>
                        <a14:foregroundMark x1="15223" y1="63295" x2="16010" y2="67919"/>
                        <a14:foregroundMark x1="8661" y1="66474" x2="8661" y2="66474"/>
                        <a14:foregroundMark x1="8661" y1="66474" x2="8924" y2="69653"/>
                        <a14:foregroundMark x1="8924" y1="69653" x2="9974" y2="71676"/>
                        <a14:foregroundMark x1="9974" y1="71676" x2="9974" y2="71676"/>
                        <a14:foregroundMark x1="9974" y1="71676" x2="10761" y2="72543"/>
                        <a14:foregroundMark x1="12336" y1="72543" x2="14173" y2="73121"/>
                        <a14:foregroundMark x1="15748" y1="73410" x2="26247" y2="91618"/>
                        <a14:foregroundMark x1="26247" y1="91618" x2="39633" y2="83237"/>
                        <a14:foregroundMark x1="39633" y1="81214" x2="39633" y2="81214"/>
                        <a14:foregroundMark x1="38845" y1="79191" x2="38845" y2="79191"/>
                        <a14:foregroundMark x1="38845" y1="73988" x2="38845" y2="73988"/>
                        <a14:foregroundMark x1="35433" y1="74566" x2="31496" y2="76012"/>
                        <a14:foregroundMark x1="27034" y1="73988" x2="46719" y2="67052"/>
                        <a14:foregroundMark x1="46719" y1="67052" x2="41207" y2="84971"/>
                        <a14:foregroundMark x1="40945" y1="83815" x2="40945" y2="83815"/>
                        <a14:foregroundMark x1="43307" y1="76301" x2="43570" y2="77168"/>
                        <a14:foregroundMark x1="46457" y1="77168" x2="48031" y2="77457"/>
                        <a14:foregroundMark x1="48556" y1="77457" x2="48556" y2="77457"/>
                        <a14:foregroundMark x1="48556" y1="77457" x2="48556" y2="77457"/>
                        <a14:foregroundMark x1="32546" y1="71098" x2="32546" y2="71098"/>
                        <a14:foregroundMark x1="20210" y1="67919" x2="20210" y2="67919"/>
                        <a14:foregroundMark x1="22047" y1="63584" x2="22047" y2="63584"/>
                        <a14:foregroundMark x1="22572" y1="63295" x2="22572" y2="63295"/>
                        <a14:foregroundMark x1="25459" y1="63295" x2="27034" y2="63873"/>
                        <a14:foregroundMark x1="27034" y1="63873" x2="27034" y2="63873"/>
                        <a14:foregroundMark x1="27297" y1="63873" x2="27297" y2="63873"/>
                        <a14:foregroundMark x1="28871" y1="63873" x2="31496" y2="63873"/>
                        <a14:foregroundMark x1="31496" y1="63873" x2="31496" y2="63873"/>
                        <a14:foregroundMark x1="31496" y1="63873" x2="32808" y2="63873"/>
                        <a14:foregroundMark x1="32808" y1="63873" x2="54068" y2="56358"/>
                        <a14:foregroundMark x1="58530" y1="53757" x2="75591" y2="34971"/>
                        <a14:foregroundMark x1="79003" y1="30925" x2="43045" y2="56069"/>
                        <a14:foregroundMark x1="43045" y1="56069" x2="33333" y2="74277"/>
                        <a14:foregroundMark x1="33333" y1="74277" x2="12073" y2="77168"/>
                        <a14:foregroundMark x1="12073" y1="77168" x2="19685" y2="54913"/>
                        <a14:foregroundMark x1="33333" y1="23988" x2="23885" y2="27457"/>
                        <a14:foregroundMark x1="30446" y1="68497" x2="37270" y2="73410"/>
                        <a14:foregroundMark x1="8399" y1="60116" x2="8399" y2="60116"/>
                        <a14:foregroundMark x1="7087" y1="66185" x2="7087" y2="69364"/>
                        <a14:foregroundMark x1="8661" y1="73988" x2="17060" y2="86127"/>
                        <a14:foregroundMark x1="22310" y1="93642" x2="22310" y2="93642"/>
                        <a14:foregroundMark x1="12861" y1="86994" x2="12861" y2="86994"/>
                        <a14:foregroundMark x1="12336" y1="82659" x2="12336" y2="82659"/>
                        <a14:foregroundMark x1="12336" y1="82659" x2="11811" y2="81792"/>
                        <a14:foregroundMark x1="10236" y1="79769" x2="26772" y2="92486"/>
                        <a14:foregroundMark x1="26772" y1="92486" x2="32021" y2="94509"/>
                        <a14:foregroundMark x1="26509" y1="74566" x2="35433" y2="80347"/>
                        <a14:foregroundMark x1="27034" y1="72543" x2="36745" y2="76879"/>
                        <a14:foregroundMark x1="24672" y1="14451" x2="41470" y2="19942"/>
                        <a14:foregroundMark x1="25197" y1="18208" x2="32546" y2="26301"/>
                        <a14:foregroundMark x1="29921" y1="18208" x2="27034" y2="17052"/>
                      </a14:backgroundRemoval>
                    </a14:imgEffect>
                  </a14:imgLayer>
                </a14:imgProps>
              </a:ext>
            </a:extLst>
          </a:blip>
          <a:stretch>
            <a:fillRect/>
          </a:stretch>
        </p:blipFill>
        <p:spPr>
          <a:xfrm>
            <a:off x="4908266" y="4464506"/>
            <a:ext cx="2473042" cy="2245860"/>
          </a:xfrm>
          <a:prstGeom prst="rect">
            <a:avLst/>
          </a:prstGeom>
        </p:spPr>
      </p:pic>
    </p:spTree>
    <p:extLst>
      <p:ext uri="{BB962C8B-B14F-4D97-AF65-F5344CB8AC3E}">
        <p14:creationId xmlns:p14="http://schemas.microsoft.com/office/powerpoint/2010/main" val="2856136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E80B-2A96-4A0C-A5B5-7B6FD4140E42}"/>
              </a:ext>
            </a:extLst>
          </p:cNvPr>
          <p:cNvSpPr>
            <a:spLocks noGrp="1"/>
          </p:cNvSpPr>
          <p:nvPr>
            <p:ph type="title"/>
          </p:nvPr>
        </p:nvSpPr>
        <p:spPr>
          <a:xfrm>
            <a:off x="766274" y="147634"/>
            <a:ext cx="9905998" cy="1478570"/>
          </a:xfrm>
        </p:spPr>
        <p:txBody>
          <a:bodyPr>
            <a:normAutofit/>
          </a:bodyPr>
          <a:lstStyle/>
          <a:p>
            <a:pPr algn="ctr"/>
            <a:r>
              <a:rPr lang="en-AU" dirty="0"/>
              <a:t>Activity 1:</a:t>
            </a:r>
            <a:br>
              <a:rPr lang="en-AU" dirty="0"/>
            </a:br>
            <a:r>
              <a:rPr lang="en-AU" dirty="0"/>
              <a:t>Why do we go online? (Pg. 7)</a:t>
            </a:r>
            <a:endParaRPr lang="en-AU" dirty="0">
              <a:highlight>
                <a:srgbClr val="FF0000"/>
              </a:highlight>
            </a:endParaRPr>
          </a:p>
        </p:txBody>
      </p:sp>
      <p:pic>
        <p:nvPicPr>
          <p:cNvPr id="8" name="Picture 7">
            <a:extLst>
              <a:ext uri="{FF2B5EF4-FFF2-40B4-BE49-F238E27FC236}">
                <a16:creationId xmlns:a16="http://schemas.microsoft.com/office/drawing/2014/main" id="{321373B1-50B1-4E7E-905A-CBB314120C4B}"/>
              </a:ext>
            </a:extLst>
          </p:cNvPr>
          <p:cNvPicPr>
            <a:picLocks noChangeAspect="1"/>
          </p:cNvPicPr>
          <p:nvPr/>
        </p:nvPicPr>
        <p:blipFill>
          <a:blip r:embed="rId3"/>
          <a:stretch>
            <a:fillRect/>
          </a:stretch>
        </p:blipFill>
        <p:spPr>
          <a:xfrm>
            <a:off x="8019399" y="4715541"/>
            <a:ext cx="2619375" cy="1743075"/>
          </a:xfrm>
          <a:prstGeom prst="rect">
            <a:avLst/>
          </a:prstGeom>
        </p:spPr>
      </p:pic>
      <p:pic>
        <p:nvPicPr>
          <p:cNvPr id="9" name="Picture 8">
            <a:extLst>
              <a:ext uri="{FF2B5EF4-FFF2-40B4-BE49-F238E27FC236}">
                <a16:creationId xmlns:a16="http://schemas.microsoft.com/office/drawing/2014/main" id="{59BCF5D5-3F7D-498F-A01A-5CCED349F0D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81" b="99405" l="3000" r="99000">
                        <a14:foregroundMark x1="61333" y1="26190" x2="61333" y2="26190"/>
                        <a14:foregroundMark x1="61333" y1="26190" x2="59667" y2="57143"/>
                        <a14:foregroundMark x1="59667" y1="57143" x2="59000" y2="24405"/>
                        <a14:foregroundMark x1="59000" y1="24405" x2="60000" y2="88095"/>
                        <a14:foregroundMark x1="60000" y1="88095" x2="58333" y2="91071"/>
                        <a14:foregroundMark x1="59000" y1="23810" x2="51000" y2="31548"/>
                        <a14:foregroundMark x1="23000" y1="18452" x2="7000" y2="6548"/>
                        <a14:foregroundMark x1="7000" y1="6548" x2="3333" y2="37500"/>
                        <a14:foregroundMark x1="3333" y1="37500" x2="22333" y2="32143"/>
                        <a14:foregroundMark x1="22333" y1="32143" x2="17667" y2="35119"/>
                        <a14:foregroundMark x1="27667" y1="73214" x2="27667" y2="73214"/>
                        <a14:foregroundMark x1="27667" y1="73214" x2="44667" y2="89286"/>
                        <a14:foregroundMark x1="44667" y1="89286" x2="63000" y2="92857"/>
                        <a14:foregroundMark x1="48667" y1="89881" x2="66333" y2="99405"/>
                        <a14:foregroundMark x1="32000" y1="66071" x2="25667" y2="49405"/>
                        <a14:foregroundMark x1="27667" y1="11310" x2="12667" y2="6548"/>
                        <a14:foregroundMark x1="47667" y1="38690" x2="60667" y2="13690"/>
                        <a14:foregroundMark x1="60667" y1="13690" x2="68333" y2="35119"/>
                        <a14:foregroundMark x1="50667" y1="13095" x2="50667" y2="13095"/>
                        <a14:foregroundMark x1="50667" y1="11310" x2="68333" y2="9524"/>
                        <a14:foregroundMark x1="68333" y1="9524" x2="73000" y2="30952"/>
                        <a14:foregroundMark x1="72667" y1="25000" x2="60667" y2="3571"/>
                        <a14:foregroundMark x1="60667" y1="3571" x2="44857" y2="13170"/>
                        <a14:foregroundMark x1="43156" y1="17207" x2="42000" y2="22024"/>
                        <a14:foregroundMark x1="75570" y1="9634" x2="79333" y2="33929"/>
                        <a14:foregroundMark x1="75000" y1="5952" x2="75472" y2="9001"/>
                        <a14:foregroundMark x1="86000" y1="47619" x2="87000" y2="77976"/>
                        <a14:foregroundMark x1="87000" y1="77976" x2="88667" y2="45833"/>
                        <a14:foregroundMark x1="88667" y1="45833" x2="72333" y2="50595"/>
                        <a14:foregroundMark x1="72333" y1="50595" x2="89667" y2="74405"/>
                        <a14:foregroundMark x1="89667" y1="74405" x2="91000" y2="41667"/>
                        <a14:foregroundMark x1="91000" y1="41667" x2="76333" y2="38690"/>
                        <a14:foregroundMark x1="9667" y1="52381" x2="9667" y2="52381"/>
                        <a14:foregroundMark x1="90902" y1="40061" x2="99000" y2="74405"/>
                        <a14:foregroundMark x1="99000" y1="74405" x2="96333" y2="61310"/>
                        <a14:foregroundMark x1="93333" y1="34524" x2="97333" y2="60119"/>
                        <a14:foregroundMark x1="93667" y1="30357" x2="97667" y2="33929"/>
                        <a14:foregroundMark x1="95000" y1="26190" x2="95000" y2="26190"/>
                        <a14:foregroundMark x1="95667" y1="26190" x2="95667" y2="26190"/>
                        <a14:foregroundMark x1="96667" y1="23214" x2="96667" y2="23214"/>
                        <a14:foregroundMark x1="92667" y1="25000" x2="92667" y2="25000"/>
                        <a14:foregroundMark x1="89333" y1="60119" x2="95333" y2="61905"/>
                        <a14:foregroundMark x1="79333" y1="35119" x2="93000" y2="37500"/>
                        <a14:foregroundMark x1="82000" y1="34524" x2="94000" y2="32738"/>
                        <a14:backgroundMark x1="43000" y1="6548" x2="43000" y2="6548"/>
                        <a14:backgroundMark x1="43000" y1="6548" x2="39333" y2="3571"/>
                        <a14:backgroundMark x1="39000" y1="23810" x2="42000" y2="13095"/>
                        <a14:backgroundMark x1="45667" y1="57738" x2="42333" y2="48214"/>
                        <a14:backgroundMark x1="83402" y1="24413" x2="82333" y2="25000"/>
                      </a14:backgroundRemoval>
                    </a14:imgEffect>
                  </a14:imgLayer>
                </a14:imgProps>
              </a:ext>
            </a:extLst>
          </a:blip>
          <a:stretch>
            <a:fillRect/>
          </a:stretch>
        </p:blipFill>
        <p:spPr>
          <a:xfrm>
            <a:off x="1553226" y="4715541"/>
            <a:ext cx="2857500" cy="1600200"/>
          </a:xfrm>
          <a:prstGeom prst="rect">
            <a:avLst/>
          </a:prstGeom>
        </p:spPr>
      </p:pic>
      <p:pic>
        <p:nvPicPr>
          <p:cNvPr id="10" name="Picture 9">
            <a:extLst>
              <a:ext uri="{FF2B5EF4-FFF2-40B4-BE49-F238E27FC236}">
                <a16:creationId xmlns:a16="http://schemas.microsoft.com/office/drawing/2014/main" id="{A11DD5D4-4BD3-4924-B8ED-496B5340031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57" b="94509" l="7087" r="92126">
                        <a14:foregroundMark x1="29659" y1="5780" x2="29659" y2="5780"/>
                        <a14:foregroundMark x1="92126" y1="32370" x2="92126" y2="32370"/>
                        <a14:foregroundMark x1="70079" y1="71387" x2="71391" y2="69653"/>
                        <a14:foregroundMark x1="69291" y1="89306" x2="69291" y2="89306"/>
                        <a14:foregroundMark x1="30446" y1="71676" x2="30446" y2="71676"/>
                        <a14:foregroundMark x1="23097" y1="62139" x2="23097" y2="62139"/>
                        <a14:foregroundMark x1="24934" y1="45087" x2="24934" y2="45087"/>
                        <a14:foregroundMark x1="25197" y1="46243" x2="25197" y2="46243"/>
                        <a14:foregroundMark x1="68504" y1="91908" x2="68504" y2="91908"/>
                        <a14:foregroundMark x1="69029" y1="75723" x2="69029" y2="75723"/>
                        <a14:foregroundMark x1="70079" y1="71387" x2="70079" y2="71387"/>
                        <a14:foregroundMark x1="70604" y1="68786" x2="70604" y2="68786"/>
                        <a14:foregroundMark x1="70604" y1="68786" x2="70604" y2="68786"/>
                        <a14:foregroundMark x1="70604" y1="68786" x2="70079" y2="69653"/>
                        <a14:foregroundMark x1="69029" y1="69942" x2="70079" y2="69653"/>
                        <a14:foregroundMark x1="66404" y1="70809" x2="66404" y2="70809"/>
                        <a14:foregroundMark x1="68766" y1="74566" x2="69554" y2="74566"/>
                        <a14:foregroundMark x1="69554" y1="74566" x2="69554" y2="74566"/>
                        <a14:foregroundMark x1="69816" y1="73988" x2="69816" y2="73988"/>
                        <a14:foregroundMark x1="66667" y1="74277" x2="66667" y2="74277"/>
                        <a14:foregroundMark x1="66404" y1="74277" x2="66404" y2="74277"/>
                        <a14:foregroundMark x1="66404" y1="74855" x2="65879" y2="76301"/>
                        <a14:foregroundMark x1="70079" y1="76590" x2="70079" y2="76590"/>
                        <a14:foregroundMark x1="70079" y1="76590" x2="71129" y2="76590"/>
                        <a14:foregroundMark x1="73753" y1="77746" x2="74803" y2="77746"/>
                        <a14:foregroundMark x1="75591" y1="45087" x2="75591" y2="45087"/>
                        <a14:foregroundMark x1="66404" y1="42197" x2="66667" y2="41329"/>
                        <a14:foregroundMark x1="71391" y1="36705" x2="71391" y2="36705"/>
                        <a14:foregroundMark x1="70866" y1="35549" x2="70866" y2="35549"/>
                        <a14:foregroundMark x1="70341" y1="34682" x2="70341" y2="34682"/>
                        <a14:foregroundMark x1="69554" y1="32948" x2="69554" y2="32948"/>
                        <a14:foregroundMark x1="69554" y1="32081" x2="68504" y2="32370"/>
                        <a14:foregroundMark x1="62205" y1="32659" x2="62205" y2="32659"/>
                        <a14:foregroundMark x1="62205" y1="32659" x2="62205" y2="32659"/>
                        <a14:foregroundMark x1="62205" y1="30925" x2="62205" y2="30925"/>
                        <a14:foregroundMark x1="62205" y1="30925" x2="62205" y2="29480"/>
                        <a14:foregroundMark x1="62205" y1="25434" x2="62205" y2="25434"/>
                        <a14:foregroundMark x1="67454" y1="26012" x2="78478" y2="33526"/>
                        <a14:foregroundMark x1="75066" y1="25723" x2="75066" y2="25723"/>
                        <a14:foregroundMark x1="75066" y1="25723" x2="69554" y2="28035"/>
                        <a14:foregroundMark x1="66929" y1="43931" x2="67717" y2="40173"/>
                        <a14:foregroundMark x1="65617" y1="36127" x2="65617" y2="36127"/>
                        <a14:foregroundMark x1="66929" y1="39306" x2="67717" y2="37572"/>
                        <a14:foregroundMark x1="69029" y1="42775" x2="68241" y2="47110"/>
                        <a14:foregroundMark x1="36745" y1="23410" x2="33071" y2="26879"/>
                        <a14:foregroundMark x1="32546" y1="34104" x2="32546" y2="34104"/>
                        <a14:foregroundMark x1="28871" y1="27457" x2="36483" y2="25723"/>
                        <a14:foregroundMark x1="32283" y1="34393" x2="37270" y2="26879"/>
                        <a14:foregroundMark x1="28871" y1="24277" x2="23885" y2="56069"/>
                        <a14:foregroundMark x1="23885" y1="56069" x2="44094" y2="55491"/>
                        <a14:foregroundMark x1="44094" y1="55491" x2="33596" y2="74566"/>
                        <a14:foregroundMark x1="33596" y1="74566" x2="38583" y2="58960"/>
                        <a14:foregroundMark x1="30709" y1="56069" x2="12336" y2="69075"/>
                        <a14:foregroundMark x1="12336" y1="69075" x2="19685" y2="89595"/>
                        <a14:foregroundMark x1="19685" y1="89595" x2="39370" y2="92775"/>
                        <a14:foregroundMark x1="39370" y1="92775" x2="53806" y2="76879"/>
                        <a14:foregroundMark x1="53806" y1="76879" x2="44882" y2="57514"/>
                        <a14:foregroundMark x1="44882" y1="57514" x2="27559" y2="45376"/>
                        <a14:foregroundMark x1="27559" y1="45376" x2="10236" y2="54913"/>
                        <a14:foregroundMark x1="10236" y1="54913" x2="16010" y2="71387"/>
                        <a14:foregroundMark x1="23360" y1="50000" x2="43307" y2="54624"/>
                        <a14:foregroundMark x1="43307" y1="54624" x2="22310" y2="57225"/>
                        <a14:foregroundMark x1="22310" y1="57225" x2="44357" y2="53757"/>
                        <a14:foregroundMark x1="44357" y1="53757" x2="51444" y2="65607"/>
                        <a14:foregroundMark x1="36483" y1="47399" x2="36483" y2="47399"/>
                        <a14:foregroundMark x1="36745" y1="46532" x2="38058" y2="45954"/>
                        <a14:foregroundMark x1="38058" y1="45954" x2="39370" y2="45954"/>
                        <a14:foregroundMark x1="40682" y1="45954" x2="43307" y2="50578"/>
                        <a14:foregroundMark x1="43832" y1="50578" x2="43832" y2="51445"/>
                        <a14:foregroundMark x1="43832" y1="51445" x2="43832" y2="51445"/>
                        <a14:foregroundMark x1="32283" y1="42775" x2="32283" y2="42775"/>
                        <a14:foregroundMark x1="32283" y1="42775" x2="33071" y2="42486"/>
                        <a14:foregroundMark x1="33333" y1="42197" x2="31234" y2="43931"/>
                        <a14:foregroundMark x1="31234" y1="43931" x2="30446" y2="45087"/>
                        <a14:foregroundMark x1="28084" y1="44798" x2="25459" y2="45087"/>
                        <a14:foregroundMark x1="21785" y1="45087" x2="18898" y2="45665"/>
                        <a14:foregroundMark x1="17848" y1="45665" x2="17848" y2="45665"/>
                        <a14:foregroundMark x1="17323" y1="45665" x2="17060" y2="46532"/>
                        <a14:foregroundMark x1="16798" y1="47110" x2="14173" y2="50578"/>
                        <a14:foregroundMark x1="14173" y1="50578" x2="13386" y2="52023"/>
                        <a14:foregroundMark x1="12336" y1="53468" x2="9974" y2="60405"/>
                        <a14:foregroundMark x1="9974" y1="60983" x2="9974" y2="60983"/>
                        <a14:foregroundMark x1="10236" y1="60983" x2="12073" y2="62428"/>
                        <a14:foregroundMark x1="15223" y1="63295" x2="16010" y2="67919"/>
                        <a14:foregroundMark x1="8661" y1="66474" x2="8661" y2="66474"/>
                        <a14:foregroundMark x1="8661" y1="66474" x2="8924" y2="69653"/>
                        <a14:foregroundMark x1="8924" y1="69653" x2="9974" y2="71676"/>
                        <a14:foregroundMark x1="9974" y1="71676" x2="9974" y2="71676"/>
                        <a14:foregroundMark x1="9974" y1="71676" x2="10761" y2="72543"/>
                        <a14:foregroundMark x1="12336" y1="72543" x2="14173" y2="73121"/>
                        <a14:foregroundMark x1="15748" y1="73410" x2="26247" y2="91618"/>
                        <a14:foregroundMark x1="26247" y1="91618" x2="39633" y2="83237"/>
                        <a14:foregroundMark x1="39633" y1="81214" x2="39633" y2="81214"/>
                        <a14:foregroundMark x1="38845" y1="79191" x2="38845" y2="79191"/>
                        <a14:foregroundMark x1="38845" y1="73988" x2="38845" y2="73988"/>
                        <a14:foregroundMark x1="35433" y1="74566" x2="31496" y2="76012"/>
                        <a14:foregroundMark x1="27034" y1="73988" x2="46719" y2="67052"/>
                        <a14:foregroundMark x1="46719" y1="67052" x2="41207" y2="84971"/>
                        <a14:foregroundMark x1="40945" y1="83815" x2="40945" y2="83815"/>
                        <a14:foregroundMark x1="43307" y1="76301" x2="43570" y2="77168"/>
                        <a14:foregroundMark x1="46457" y1="77168" x2="48031" y2="77457"/>
                        <a14:foregroundMark x1="48556" y1="77457" x2="48556" y2="77457"/>
                        <a14:foregroundMark x1="48556" y1="77457" x2="48556" y2="77457"/>
                        <a14:foregroundMark x1="32546" y1="71098" x2="32546" y2="71098"/>
                        <a14:foregroundMark x1="20210" y1="67919" x2="20210" y2="67919"/>
                        <a14:foregroundMark x1="22047" y1="63584" x2="22047" y2="63584"/>
                        <a14:foregroundMark x1="22572" y1="63295" x2="22572" y2="63295"/>
                        <a14:foregroundMark x1="25459" y1="63295" x2="27034" y2="63873"/>
                        <a14:foregroundMark x1="27034" y1="63873" x2="27034" y2="63873"/>
                        <a14:foregroundMark x1="27297" y1="63873" x2="27297" y2="63873"/>
                        <a14:foregroundMark x1="28871" y1="63873" x2="31496" y2="63873"/>
                        <a14:foregroundMark x1="31496" y1="63873" x2="31496" y2="63873"/>
                        <a14:foregroundMark x1="31496" y1="63873" x2="32808" y2="63873"/>
                        <a14:foregroundMark x1="32808" y1="63873" x2="54068" y2="56358"/>
                        <a14:foregroundMark x1="58530" y1="53757" x2="75591" y2="34971"/>
                        <a14:foregroundMark x1="79003" y1="30925" x2="43045" y2="56069"/>
                        <a14:foregroundMark x1="43045" y1="56069" x2="33333" y2="74277"/>
                        <a14:foregroundMark x1="33333" y1="74277" x2="12073" y2="77168"/>
                        <a14:foregroundMark x1="12073" y1="77168" x2="19685" y2="54913"/>
                        <a14:foregroundMark x1="33333" y1="23988" x2="23885" y2="27457"/>
                        <a14:foregroundMark x1="30446" y1="68497" x2="37270" y2="73410"/>
                        <a14:foregroundMark x1="8399" y1="60116" x2="8399" y2="60116"/>
                        <a14:foregroundMark x1="7087" y1="66185" x2="7087" y2="69364"/>
                        <a14:foregroundMark x1="8661" y1="73988" x2="17060" y2="86127"/>
                        <a14:foregroundMark x1="22310" y1="93642" x2="22310" y2="93642"/>
                        <a14:foregroundMark x1="12861" y1="86994" x2="12861" y2="86994"/>
                        <a14:foregroundMark x1="12336" y1="82659" x2="12336" y2="82659"/>
                        <a14:foregroundMark x1="12336" y1="82659" x2="11811" y2="81792"/>
                        <a14:foregroundMark x1="10236" y1="79769" x2="26772" y2="92486"/>
                        <a14:foregroundMark x1="26772" y1="92486" x2="32021" y2="94509"/>
                        <a14:foregroundMark x1="26509" y1="74566" x2="35433" y2="80347"/>
                        <a14:foregroundMark x1="27034" y1="72543" x2="36745" y2="76879"/>
                        <a14:foregroundMark x1="24672" y1="14451" x2="41470" y2="19942"/>
                        <a14:foregroundMark x1="25197" y1="18208" x2="32546" y2="26301"/>
                        <a14:foregroundMark x1="29921" y1="18208" x2="27034" y2="17052"/>
                      </a14:backgroundRemoval>
                    </a14:imgEffect>
                  </a14:imgLayer>
                </a14:imgProps>
              </a:ext>
            </a:extLst>
          </a:blip>
          <a:stretch>
            <a:fillRect/>
          </a:stretch>
        </p:blipFill>
        <p:spPr>
          <a:xfrm>
            <a:off x="4908266" y="4464506"/>
            <a:ext cx="2473042" cy="2245860"/>
          </a:xfrm>
          <a:prstGeom prst="rect">
            <a:avLst/>
          </a:prstGeom>
        </p:spPr>
      </p:pic>
      <p:sp>
        <p:nvSpPr>
          <p:cNvPr id="11" name="Content Placeholder 10">
            <a:extLst>
              <a:ext uri="{FF2B5EF4-FFF2-40B4-BE49-F238E27FC236}">
                <a16:creationId xmlns:a16="http://schemas.microsoft.com/office/drawing/2014/main" id="{7292C384-ECBF-6157-4A34-BBC0BC0E5A32}"/>
              </a:ext>
            </a:extLst>
          </p:cNvPr>
          <p:cNvSpPr>
            <a:spLocks noGrp="1"/>
          </p:cNvSpPr>
          <p:nvPr>
            <p:ph idx="1"/>
          </p:nvPr>
        </p:nvSpPr>
        <p:spPr>
          <a:xfrm>
            <a:off x="1141412" y="2249487"/>
            <a:ext cx="3420649" cy="3541714"/>
          </a:xfrm>
        </p:spPr>
        <p:txBody>
          <a:bodyPr/>
          <a:lstStyle/>
          <a:p>
            <a:r>
              <a:rPr lang="en-AU" dirty="0"/>
              <a:t>Socialising</a:t>
            </a:r>
          </a:p>
          <a:p>
            <a:r>
              <a:rPr lang="en-AU" dirty="0"/>
              <a:t>Connect with friends and family</a:t>
            </a:r>
          </a:p>
          <a:p>
            <a:r>
              <a:rPr lang="en-AU" dirty="0"/>
              <a:t>Research/homework</a:t>
            </a:r>
          </a:p>
        </p:txBody>
      </p:sp>
      <p:sp>
        <p:nvSpPr>
          <p:cNvPr id="12" name="Content Placeholder 10">
            <a:extLst>
              <a:ext uri="{FF2B5EF4-FFF2-40B4-BE49-F238E27FC236}">
                <a16:creationId xmlns:a16="http://schemas.microsoft.com/office/drawing/2014/main" id="{18CBD8AB-088F-E870-7600-28104E11E8C9}"/>
              </a:ext>
            </a:extLst>
          </p:cNvPr>
          <p:cNvSpPr txBox="1">
            <a:spLocks/>
          </p:cNvSpPr>
          <p:nvPr/>
        </p:nvSpPr>
        <p:spPr>
          <a:xfrm>
            <a:off x="4683055" y="2249487"/>
            <a:ext cx="342064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AU" dirty="0"/>
              <a:t>Shopping</a:t>
            </a:r>
          </a:p>
          <a:p>
            <a:r>
              <a:rPr lang="en-AU" dirty="0"/>
              <a:t>Gaming</a:t>
            </a:r>
          </a:p>
          <a:p>
            <a:r>
              <a:rPr lang="en-AU" dirty="0"/>
              <a:t>Streaming TV and movies</a:t>
            </a:r>
          </a:p>
        </p:txBody>
      </p:sp>
      <p:sp>
        <p:nvSpPr>
          <p:cNvPr id="13" name="Content Placeholder 10">
            <a:extLst>
              <a:ext uri="{FF2B5EF4-FFF2-40B4-BE49-F238E27FC236}">
                <a16:creationId xmlns:a16="http://schemas.microsoft.com/office/drawing/2014/main" id="{9A02560C-B2B1-B767-5C4F-79362768A33C}"/>
              </a:ext>
            </a:extLst>
          </p:cNvPr>
          <p:cNvSpPr txBox="1">
            <a:spLocks/>
          </p:cNvSpPr>
          <p:nvPr/>
        </p:nvSpPr>
        <p:spPr>
          <a:xfrm>
            <a:off x="7588365" y="2249487"/>
            <a:ext cx="342064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AU" dirty="0"/>
              <a:t>Listening to music</a:t>
            </a:r>
          </a:p>
          <a:p>
            <a:r>
              <a:rPr lang="en-AU" dirty="0"/>
              <a:t>Watching videos </a:t>
            </a:r>
          </a:p>
        </p:txBody>
      </p:sp>
    </p:spTree>
    <p:extLst>
      <p:ext uri="{BB962C8B-B14F-4D97-AF65-F5344CB8AC3E}">
        <p14:creationId xmlns:p14="http://schemas.microsoft.com/office/powerpoint/2010/main" val="3528722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DA7ECA-E6AA-462F-9821-DEBC1D920CAB}"/>
              </a:ext>
            </a:extLst>
          </p:cNvPr>
          <p:cNvSpPr>
            <a:spLocks noGrp="1"/>
          </p:cNvSpPr>
          <p:nvPr>
            <p:ph type="title"/>
          </p:nvPr>
        </p:nvSpPr>
        <p:spPr>
          <a:xfrm>
            <a:off x="636588" y="362216"/>
            <a:ext cx="11350753" cy="1478570"/>
          </a:xfrm>
        </p:spPr>
        <p:txBody>
          <a:bodyPr>
            <a:normAutofit/>
          </a:bodyPr>
          <a:lstStyle/>
          <a:p>
            <a:pPr algn="ctr"/>
            <a:r>
              <a:rPr lang="en-AU" sz="3200" dirty="0"/>
              <a:t>Activity 1: (Pg. 7)</a:t>
            </a:r>
            <a:br>
              <a:rPr lang="en-AU" sz="3200" dirty="0"/>
            </a:br>
            <a:r>
              <a:rPr lang="en-AU" sz="3200" dirty="0"/>
              <a:t>Why do some ONLINE platforms have age restrictions? </a:t>
            </a:r>
          </a:p>
        </p:txBody>
      </p:sp>
      <p:sp>
        <p:nvSpPr>
          <p:cNvPr id="3" name="Content Placeholder 2">
            <a:extLst>
              <a:ext uri="{FF2B5EF4-FFF2-40B4-BE49-F238E27FC236}">
                <a16:creationId xmlns:a16="http://schemas.microsoft.com/office/drawing/2014/main" id="{E6C2E73C-8D13-47BE-9417-8AEC7EE13CAD}"/>
              </a:ext>
            </a:extLst>
          </p:cNvPr>
          <p:cNvSpPr>
            <a:spLocks noGrp="1"/>
          </p:cNvSpPr>
          <p:nvPr>
            <p:ph idx="1"/>
          </p:nvPr>
        </p:nvSpPr>
        <p:spPr>
          <a:xfrm>
            <a:off x="1141412" y="2249487"/>
            <a:ext cx="10423525" cy="3965046"/>
          </a:xfrm>
        </p:spPr>
        <p:txBody>
          <a:bodyPr>
            <a:normAutofit/>
          </a:bodyPr>
          <a:lstStyle/>
          <a:p>
            <a:pPr>
              <a:lnSpc>
                <a:spcPct val="110000"/>
              </a:lnSpc>
              <a:buFontTx/>
              <a:buChar char="-"/>
            </a:pPr>
            <a:endParaRPr lang="en-AU" sz="1700" dirty="0"/>
          </a:p>
          <a:p>
            <a:pPr marL="0" indent="0">
              <a:lnSpc>
                <a:spcPct val="110000"/>
              </a:lnSpc>
              <a:buNone/>
            </a:pPr>
            <a:endParaRPr lang="en-AU" sz="1700" dirty="0"/>
          </a:p>
          <a:p>
            <a:pPr marL="0" indent="0">
              <a:lnSpc>
                <a:spcPct val="110000"/>
              </a:lnSpc>
              <a:buNone/>
            </a:pPr>
            <a:endParaRPr lang="en-AU" sz="1700" dirty="0"/>
          </a:p>
          <a:p>
            <a:pPr marL="0" indent="0">
              <a:lnSpc>
                <a:spcPct val="110000"/>
              </a:lnSpc>
              <a:buNone/>
            </a:pPr>
            <a:endParaRPr lang="en-AU" sz="1700" dirty="0"/>
          </a:p>
          <a:p>
            <a:pPr>
              <a:lnSpc>
                <a:spcPct val="110000"/>
              </a:lnSpc>
            </a:pPr>
            <a:endParaRPr lang="en-AU" sz="1700" dirty="0"/>
          </a:p>
          <a:p>
            <a:pPr>
              <a:lnSpc>
                <a:spcPct val="110000"/>
              </a:lnSpc>
            </a:pPr>
            <a:endParaRPr lang="en-AU" sz="1700" dirty="0"/>
          </a:p>
          <a:p>
            <a:pPr>
              <a:lnSpc>
                <a:spcPct val="110000"/>
              </a:lnSpc>
            </a:pPr>
            <a:endParaRPr lang="en-AU" sz="1700" dirty="0"/>
          </a:p>
        </p:txBody>
      </p:sp>
      <p:pic>
        <p:nvPicPr>
          <p:cNvPr id="1026" name="Picture 2" descr="13 Sign Stock Illustration 138598520">
            <a:extLst>
              <a:ext uri="{FF2B5EF4-FFF2-40B4-BE49-F238E27FC236}">
                <a16:creationId xmlns:a16="http://schemas.microsoft.com/office/drawing/2014/main" id="{9061C4AB-D521-42B1-A8A1-24D29249DA6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466" b="88793" l="8756" r="90783">
                        <a14:foregroundMark x1="17512" y1="25000" x2="17512" y2="25000"/>
                        <a14:foregroundMark x1="44240" y1="15948" x2="44240" y2="15948"/>
                        <a14:foregroundMark x1="48848" y1="10776" x2="48848" y2="10776"/>
                        <a14:foregroundMark x1="49309" y1="10776" x2="49309" y2="10776"/>
                        <a14:foregroundMark x1="49309" y1="10776" x2="29954" y2="50431"/>
                        <a14:foregroundMark x1="29954" y1="50431" x2="40553" y2="72414"/>
                        <a14:foregroundMark x1="40553" y1="72414" x2="66820" y2="65948"/>
                        <a14:foregroundMark x1="66820" y1="65948" x2="81106" y2="47414"/>
                        <a14:foregroundMark x1="81106" y1="47414" x2="76037" y2="23707"/>
                        <a14:foregroundMark x1="76037" y1="23707" x2="55300" y2="11207"/>
                        <a14:foregroundMark x1="55300" y1="11207" x2="39171" y2="29310"/>
                        <a14:foregroundMark x1="39171" y1="29310" x2="38249" y2="43534"/>
                        <a14:foregroundMark x1="17972" y1="38362" x2="74194" y2="46983"/>
                        <a14:foregroundMark x1="74194" y1="46983" x2="68203" y2="25000"/>
                        <a14:foregroundMark x1="68203" y1="25000" x2="40092" y2="39655"/>
                        <a14:foregroundMark x1="40092" y1="39655" x2="23963" y2="56034"/>
                        <a14:foregroundMark x1="23963" y1="56034" x2="48848" y2="59052"/>
                        <a14:foregroundMark x1="48848" y1="59052" x2="58065" y2="39224"/>
                        <a14:foregroundMark x1="58065" y1="39224" x2="57143" y2="31897"/>
                        <a14:foregroundMark x1="41935" y1="18966" x2="19816" y2="25862"/>
                        <a14:foregroundMark x1="19816" y1="25862" x2="23502" y2="49138"/>
                        <a14:foregroundMark x1="23502" y1="49138" x2="33180" y2="68966"/>
                        <a14:foregroundMark x1="33180" y1="68966" x2="56221" y2="62069"/>
                        <a14:foregroundMark x1="56221" y1="62069" x2="58525" y2="17241"/>
                        <a14:foregroundMark x1="66820" y1="53448" x2="59447" y2="44828"/>
                        <a14:foregroundMark x1="42396" y1="46121" x2="42396" y2="55172"/>
                        <a14:foregroundMark x1="47465" y1="36207" x2="46544" y2="56034"/>
                        <a14:foregroundMark x1="91705" y1="43966" x2="91705" y2="43966"/>
                        <a14:foregroundMark x1="52535" y1="6466" x2="52535" y2="6466"/>
                        <a14:foregroundMark x1="69124" y1="51293" x2="53917" y2="46983"/>
                        <a14:foregroundMark x1="8756" y1="45690" x2="8756" y2="45690"/>
                      </a14:backgroundRemoval>
                    </a14:imgEffect>
                  </a14:imgLayer>
                </a14:imgProps>
              </a:ext>
              <a:ext uri="{28A0092B-C50C-407E-A947-70E740481C1C}">
                <a14:useLocalDpi xmlns:a14="http://schemas.microsoft.com/office/drawing/2010/main" val="0"/>
              </a:ext>
            </a:extLst>
          </a:blip>
          <a:stretch>
            <a:fillRect/>
          </a:stretch>
        </p:blipFill>
        <p:spPr bwMode="auto">
          <a:xfrm>
            <a:off x="8800630" y="2939260"/>
            <a:ext cx="2598089" cy="277768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5" name="TextBox 4">
            <a:extLst>
              <a:ext uri="{FF2B5EF4-FFF2-40B4-BE49-F238E27FC236}">
                <a16:creationId xmlns:a16="http://schemas.microsoft.com/office/drawing/2014/main" id="{06886F93-A020-8C10-C25A-F6F3B5F60F82}"/>
              </a:ext>
            </a:extLst>
          </p:cNvPr>
          <p:cNvSpPr txBox="1"/>
          <p:nvPr/>
        </p:nvSpPr>
        <p:spPr>
          <a:xfrm>
            <a:off x="1050925" y="1961904"/>
            <a:ext cx="3902401" cy="3726085"/>
          </a:xfrm>
          <a:prstGeom prst="rect">
            <a:avLst/>
          </a:prstGeom>
          <a:noFill/>
        </p:spPr>
        <p:txBody>
          <a:bodyPr wrap="square">
            <a:spAutoFit/>
          </a:bodyPr>
          <a:lstStyle/>
          <a:p>
            <a:pPr marL="285750" indent="-285750">
              <a:lnSpc>
                <a:spcPct val="110000"/>
              </a:lnSpc>
              <a:buFont typeface="Arial" panose="020B0604020202020204" pitchFamily="34" charset="0"/>
              <a:buChar char="•"/>
            </a:pPr>
            <a:r>
              <a:rPr lang="en-AU" sz="2400" dirty="0"/>
              <a:t>Personal information </a:t>
            </a:r>
          </a:p>
          <a:p>
            <a:pPr marL="285750" indent="-285750">
              <a:lnSpc>
                <a:spcPct val="110000"/>
              </a:lnSpc>
              <a:buFont typeface="Arial" panose="020B0604020202020204" pitchFamily="34" charset="0"/>
              <a:buChar char="•"/>
            </a:pPr>
            <a:r>
              <a:rPr lang="en-AU" sz="2400" dirty="0"/>
              <a:t>Cyberbullying </a:t>
            </a:r>
          </a:p>
          <a:p>
            <a:pPr marL="285750" indent="-285750">
              <a:lnSpc>
                <a:spcPct val="110000"/>
              </a:lnSpc>
              <a:buFont typeface="Arial" panose="020B0604020202020204" pitchFamily="34" charset="0"/>
              <a:buChar char="•"/>
            </a:pPr>
            <a:r>
              <a:rPr lang="en-AU" sz="2400" dirty="0"/>
              <a:t>Predators </a:t>
            </a:r>
          </a:p>
          <a:p>
            <a:pPr marL="285750" indent="-285750">
              <a:lnSpc>
                <a:spcPct val="110000"/>
              </a:lnSpc>
              <a:buFont typeface="Arial" panose="020B0604020202020204" pitchFamily="34" charset="0"/>
              <a:buChar char="•"/>
            </a:pPr>
            <a:r>
              <a:rPr lang="en-AU" sz="2400" dirty="0"/>
              <a:t>Safety of children </a:t>
            </a:r>
          </a:p>
          <a:p>
            <a:pPr marL="285750" indent="-285750">
              <a:lnSpc>
                <a:spcPct val="110000"/>
              </a:lnSpc>
              <a:buFont typeface="Arial" panose="020B0604020202020204" pitchFamily="34" charset="0"/>
              <a:buChar char="•"/>
            </a:pPr>
            <a:r>
              <a:rPr lang="en-AU" sz="2400" dirty="0"/>
              <a:t>Maturity</a:t>
            </a:r>
          </a:p>
          <a:p>
            <a:pPr marL="285750" indent="-285750">
              <a:lnSpc>
                <a:spcPct val="110000"/>
              </a:lnSpc>
              <a:buFont typeface="Arial" panose="020B0604020202020204" pitchFamily="34" charset="0"/>
              <a:buChar char="•"/>
            </a:pPr>
            <a:r>
              <a:rPr lang="en-AU" sz="2400" dirty="0"/>
              <a:t>No control </a:t>
            </a:r>
          </a:p>
          <a:p>
            <a:pPr marL="285750" indent="-285750">
              <a:lnSpc>
                <a:spcPct val="110000"/>
              </a:lnSpc>
              <a:buFont typeface="Arial" panose="020B0604020202020204" pitchFamily="34" charset="0"/>
              <a:buChar char="•"/>
            </a:pPr>
            <a:r>
              <a:rPr lang="en-AU" sz="2400" dirty="0"/>
              <a:t>Not educated enough </a:t>
            </a:r>
          </a:p>
          <a:p>
            <a:pPr marL="285750" indent="-285750">
              <a:lnSpc>
                <a:spcPct val="110000"/>
              </a:lnSpc>
              <a:buFont typeface="Arial" panose="020B0604020202020204" pitchFamily="34" charset="0"/>
              <a:buChar char="•"/>
            </a:pPr>
            <a:r>
              <a:rPr lang="en-AU" sz="2400" dirty="0"/>
              <a:t>Ethical thinking/unable to think of the consequences  </a:t>
            </a:r>
          </a:p>
        </p:txBody>
      </p:sp>
      <p:sp>
        <p:nvSpPr>
          <p:cNvPr id="4" name="Content Placeholder 2">
            <a:extLst>
              <a:ext uri="{FF2B5EF4-FFF2-40B4-BE49-F238E27FC236}">
                <a16:creationId xmlns:a16="http://schemas.microsoft.com/office/drawing/2014/main" id="{267F8B29-87E1-F4C0-0F33-B56730668649}"/>
              </a:ext>
            </a:extLst>
          </p:cNvPr>
          <p:cNvSpPr txBox="1">
            <a:spLocks/>
          </p:cNvSpPr>
          <p:nvPr/>
        </p:nvSpPr>
        <p:spPr>
          <a:xfrm>
            <a:off x="6460185" y="2838093"/>
            <a:ext cx="4680890" cy="33198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Tx/>
              <a:buChar char="-"/>
            </a:pPr>
            <a:r>
              <a:rPr lang="en-AU" sz="2000" dirty="0"/>
              <a:t>Facebook </a:t>
            </a:r>
          </a:p>
          <a:p>
            <a:pPr>
              <a:buFontTx/>
              <a:buChar char="-"/>
            </a:pPr>
            <a:r>
              <a:rPr lang="en-AU" sz="2000" dirty="0"/>
              <a:t>Instagram </a:t>
            </a:r>
          </a:p>
          <a:p>
            <a:pPr>
              <a:buFontTx/>
              <a:buChar char="-"/>
            </a:pPr>
            <a:r>
              <a:rPr lang="en-AU" sz="2000" dirty="0"/>
              <a:t>Snapchat</a:t>
            </a:r>
          </a:p>
          <a:p>
            <a:pPr>
              <a:buFontTx/>
              <a:buChar char="-"/>
            </a:pPr>
            <a:r>
              <a:rPr lang="en-AU" sz="2000" dirty="0"/>
              <a:t>X / Twitter </a:t>
            </a:r>
          </a:p>
          <a:p>
            <a:pPr>
              <a:buFontTx/>
              <a:buChar char="-"/>
            </a:pPr>
            <a:r>
              <a:rPr lang="en-AU" sz="2000" dirty="0"/>
              <a:t>YouTube </a:t>
            </a:r>
          </a:p>
          <a:p>
            <a:pPr>
              <a:buFontTx/>
              <a:buChar char="-"/>
            </a:pPr>
            <a:r>
              <a:rPr lang="en-AU" sz="2000" dirty="0"/>
              <a:t>Google Accounts</a:t>
            </a:r>
          </a:p>
          <a:p>
            <a:pPr>
              <a:buFontTx/>
              <a:buChar char="-"/>
            </a:pPr>
            <a:r>
              <a:rPr lang="en-AU" sz="2000" dirty="0"/>
              <a:t>WhatsApp</a:t>
            </a:r>
          </a:p>
        </p:txBody>
      </p:sp>
      <p:sp>
        <p:nvSpPr>
          <p:cNvPr id="7" name="TextBox 6">
            <a:extLst>
              <a:ext uri="{FF2B5EF4-FFF2-40B4-BE49-F238E27FC236}">
                <a16:creationId xmlns:a16="http://schemas.microsoft.com/office/drawing/2014/main" id="{3EE1E15C-47F5-7C76-F2CB-E621E5E78DA0}"/>
              </a:ext>
            </a:extLst>
          </p:cNvPr>
          <p:cNvSpPr txBox="1"/>
          <p:nvPr/>
        </p:nvSpPr>
        <p:spPr>
          <a:xfrm>
            <a:off x="5396238" y="1957388"/>
            <a:ext cx="5820424" cy="830997"/>
          </a:xfrm>
          <a:prstGeom prst="rect">
            <a:avLst/>
          </a:prstGeom>
          <a:noFill/>
        </p:spPr>
        <p:txBody>
          <a:bodyPr wrap="square">
            <a:spAutoFit/>
          </a:bodyPr>
          <a:lstStyle/>
          <a:p>
            <a:pPr lvl="1"/>
            <a:r>
              <a:rPr lang="en-AU" sz="2400" dirty="0"/>
              <a:t>Q: Do you know the age restrictions for the different online platforms?</a:t>
            </a:r>
          </a:p>
        </p:txBody>
      </p:sp>
    </p:spTree>
    <p:extLst>
      <p:ext uri="{BB962C8B-B14F-4D97-AF65-F5344CB8AC3E}">
        <p14:creationId xmlns:p14="http://schemas.microsoft.com/office/powerpoint/2010/main" val="270171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1000" fill="hold"/>
                                        <p:tgtEl>
                                          <p:spTgt spid="1026"/>
                                        </p:tgtEl>
                                        <p:attrNameLst>
                                          <p:attrName>ppt_w</p:attrName>
                                        </p:attrNameLst>
                                      </p:cBhvr>
                                      <p:tavLst>
                                        <p:tav tm="0">
                                          <p:val>
                                            <p:fltVal val="0"/>
                                          </p:val>
                                        </p:tav>
                                        <p:tav tm="100000">
                                          <p:val>
                                            <p:strVal val="#ppt_w"/>
                                          </p:val>
                                        </p:tav>
                                      </p:tavLst>
                                    </p:anim>
                                    <p:anim calcmode="lin" valueType="num">
                                      <p:cBhvr>
                                        <p:cTn id="23" dur="1000" fill="hold"/>
                                        <p:tgtEl>
                                          <p:spTgt spid="1026"/>
                                        </p:tgtEl>
                                        <p:attrNameLst>
                                          <p:attrName>ppt_h</p:attrName>
                                        </p:attrNameLst>
                                      </p:cBhvr>
                                      <p:tavLst>
                                        <p:tav tm="0">
                                          <p:val>
                                            <p:fltVal val="0"/>
                                          </p:val>
                                        </p:tav>
                                        <p:tav tm="100000">
                                          <p:val>
                                            <p:strVal val="#ppt_h"/>
                                          </p:val>
                                        </p:tav>
                                      </p:tavLst>
                                    </p:anim>
                                    <p:anim calcmode="lin" valueType="num">
                                      <p:cBhvr>
                                        <p:cTn id="24" dur="1000" fill="hold"/>
                                        <p:tgtEl>
                                          <p:spTgt spid="1026"/>
                                        </p:tgtEl>
                                        <p:attrNameLst>
                                          <p:attrName>style.rotation</p:attrName>
                                        </p:attrNameLst>
                                      </p:cBhvr>
                                      <p:tavLst>
                                        <p:tav tm="0">
                                          <p:val>
                                            <p:fltVal val="90"/>
                                          </p:val>
                                        </p:tav>
                                        <p:tav tm="100000">
                                          <p:val>
                                            <p:fltVal val="0"/>
                                          </p:val>
                                        </p:tav>
                                      </p:tavLst>
                                    </p:anim>
                                    <p:animEffect transition="in" filter="fade">
                                      <p:cBhvr>
                                        <p:cTn id="25"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openxmlformats.org/package/2006/metadata/core-properties"/>
    <ds:schemaRef ds:uri="http://purl.org/dc/terms/"/>
    <ds:schemaRef ds:uri="http://schemas.microsoft.com/office/2006/metadata/properties"/>
    <ds:schemaRef ds:uri="http://schemas.microsoft.com/office/2006/documentManagement/types"/>
    <ds:schemaRef ds:uri="71af3243-3dd4-4a8d-8c0d-dd76da1f02a5"/>
    <ds:schemaRef ds:uri="http://purl.org/dc/elements/1.1/"/>
    <ds:schemaRef ds:uri="http://purl.org/dc/dcmitype/"/>
    <ds:schemaRef ds:uri="http://www.w3.org/XML/1998/namespace"/>
    <ds:schemaRef ds:uri="http://schemas.microsoft.com/office/infopath/2007/PartnerControl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otalTime>0</TotalTime>
  <Words>3360</Words>
  <Application>Microsoft Office PowerPoint</Application>
  <PresentationFormat>Widescreen</PresentationFormat>
  <Paragraphs>395</Paragraphs>
  <Slides>40</Slides>
  <Notes>29</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ADLaM Display</vt:lpstr>
      <vt:lpstr>Arial</vt:lpstr>
      <vt:lpstr>Arial</vt:lpstr>
      <vt:lpstr>Calibri</vt:lpstr>
      <vt:lpstr>Roboto Slab</vt:lpstr>
      <vt:lpstr>Tw Cen MT</vt:lpstr>
      <vt:lpstr>Circuit</vt:lpstr>
      <vt:lpstr>Online Safety </vt:lpstr>
      <vt:lpstr>today's Focus:</vt:lpstr>
      <vt:lpstr>PowerPoint Presentation</vt:lpstr>
      <vt:lpstr>HOOK: POST IT SLAM</vt:lpstr>
      <vt:lpstr>GLOSSARY:       (Pg. 5)</vt:lpstr>
      <vt:lpstr>Activity 1: (Pg. 7) Cyber Safety Placemat </vt:lpstr>
      <vt:lpstr>Activity 1: What online PLATFORMS exist? (Pg. 7)</vt:lpstr>
      <vt:lpstr>Activity 1: Why do we go online? (Pg. 7)</vt:lpstr>
      <vt:lpstr>Activity 1: (Pg. 7) Why do some ONLINE platforms have age restrictions? </vt:lpstr>
      <vt:lpstr>Activity 1 Consequences of being online? (Pg. 7)</vt:lpstr>
      <vt:lpstr>PowerPoint Presentation</vt:lpstr>
      <vt:lpstr>PowerPoint Presentation</vt:lpstr>
      <vt:lpstr>Activity 2:  Keeping Safe internet basics  (Pg. 9-10)</vt:lpstr>
      <vt:lpstr>PowerPoint Presentation</vt:lpstr>
      <vt:lpstr>Activity 3:  My online status </vt:lpstr>
      <vt:lpstr>Activity 3: My online status (Pg. 11)</vt:lpstr>
      <vt:lpstr>PowerPoint Presentation</vt:lpstr>
      <vt:lpstr>PowerPoint Presentation</vt:lpstr>
      <vt:lpstr>Optional Activity:  Cyber Smart Kids Webinar (Pg. 12-13)</vt:lpstr>
      <vt:lpstr>PowerPoint Presentation</vt:lpstr>
      <vt:lpstr>EXIT TICKET:</vt:lpstr>
      <vt:lpstr>Online Safety </vt:lpstr>
      <vt:lpstr>today's Focus:</vt:lpstr>
      <vt:lpstr>PowerPoint Presentation</vt:lpstr>
      <vt:lpstr>PowerPoint Presentation</vt:lpstr>
      <vt:lpstr>HOOK: Give one, Get one Consequences of posting images online</vt:lpstr>
      <vt:lpstr>HOOK: Consequences of posting images ONLINE (Pg. 15)</vt:lpstr>
      <vt:lpstr>PowerPoint Presentation</vt:lpstr>
      <vt:lpstr>GLOSSARY:       (Pg. 5)</vt:lpstr>
      <vt:lpstr>ACTIVITY 1: Is it cyberbullying?</vt:lpstr>
      <vt:lpstr>Cyberbullying (Pg. 16)</vt:lpstr>
      <vt:lpstr>How to talk about it (PG.16) </vt:lpstr>
      <vt:lpstr>PowerPoint Presentation</vt:lpstr>
      <vt:lpstr>Activity 2:  Where to access help – Online &amp; OFFLINE (Pg. 17-18)</vt:lpstr>
      <vt:lpstr>PowerPoint Presentation</vt:lpstr>
      <vt:lpstr>Reflection: My Security safety plan (Pg. 21-22)</vt:lpstr>
      <vt:lpstr>PowerPoint Presentation</vt:lpstr>
      <vt:lpstr>Activity 4:  ACT E-safe (Pg. 20)</vt:lpstr>
      <vt:lpstr>Internet Safety Games (pG.23) Choose one of the following games to learn about internet safety https://www.makeuseof.com/tag/6-internet-safety-games-kids-cyber-smart/</vt:lpstr>
      <vt:lpstr>EXIT TICKET: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2023-04-04T05:44:35Z</cp:lastPrinted>
  <dcterms:created xsi:type="dcterms:W3CDTF">2021-12-10T00:37:02Z</dcterms:created>
  <dcterms:modified xsi:type="dcterms:W3CDTF">2024-02-13T06:38:31Z</dcterms:modified>
</cp:coreProperties>
</file>